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3" r:id="rId6"/>
    <p:sldMasterId id="2147483668" r:id="rId7"/>
    <p:sldMasterId id="2147483673" r:id="rId8"/>
    <p:sldMasterId id="2147483679" r:id="rId9"/>
  </p:sldMasterIdLst>
  <p:notesMasterIdLst>
    <p:notesMasterId r:id="rId42"/>
  </p:notesMasterIdLst>
  <p:sldIdLst>
    <p:sldId id="257" r:id="rId10"/>
    <p:sldId id="266" r:id="rId11"/>
    <p:sldId id="324" r:id="rId12"/>
    <p:sldId id="325" r:id="rId13"/>
    <p:sldId id="256" r:id="rId14"/>
    <p:sldId id="286" r:id="rId15"/>
    <p:sldId id="271" r:id="rId16"/>
    <p:sldId id="287" r:id="rId17"/>
    <p:sldId id="288" r:id="rId18"/>
    <p:sldId id="289" r:id="rId19"/>
    <p:sldId id="292" r:id="rId20"/>
    <p:sldId id="311" r:id="rId21"/>
    <p:sldId id="295" r:id="rId22"/>
    <p:sldId id="296" r:id="rId23"/>
    <p:sldId id="320" r:id="rId24"/>
    <p:sldId id="312" r:id="rId25"/>
    <p:sldId id="313" r:id="rId26"/>
    <p:sldId id="314" r:id="rId27"/>
    <p:sldId id="299" r:id="rId28"/>
    <p:sldId id="315" r:id="rId29"/>
    <p:sldId id="316" r:id="rId30"/>
    <p:sldId id="298" r:id="rId31"/>
    <p:sldId id="317" r:id="rId32"/>
    <p:sldId id="302" r:id="rId33"/>
    <p:sldId id="303" r:id="rId34"/>
    <p:sldId id="300" r:id="rId35"/>
    <p:sldId id="323" r:id="rId36"/>
    <p:sldId id="262" r:id="rId37"/>
    <p:sldId id="326" r:id="rId38"/>
    <p:sldId id="328" r:id="rId39"/>
    <p:sldId id="329" r:id="rId40"/>
    <p:sldId id="26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477790-17A3-5F50-F8D8-F36987BD7F0A}" v="8" dt="2022-10-17T07:11:10.513"/>
    <p1510:client id="{4CB3731B-2D1C-1763-A438-3535B4FD8FBB}" v="17" dt="2022-10-18T07:13:48.415"/>
    <p1510:client id="{EA334319-7981-4931-941B-1DC152731B56}" v="456" dt="2022-10-17T07:14:54.1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817" autoAdjust="0"/>
  </p:normalViewPr>
  <p:slideViewPr>
    <p:cSldViewPr snapToGrid="0">
      <p:cViewPr varScale="1">
        <p:scale>
          <a:sx n="84" d="100"/>
          <a:sy n="84" d="100"/>
        </p:scale>
        <p:origin x="15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Woolley [jbw] (Staff)" userId="S::jbw@aber.ac.uk::37d6818b-26e8-43fe-93fe-92b4859b992e" providerId="AD" clId="Web-{31477790-17A3-5F50-F8D8-F36987BD7F0A}"/>
    <pc:docChg chg="delSld modSld">
      <pc:chgData name="James Woolley [jbw] (Staff)" userId="S::jbw@aber.ac.uk::37d6818b-26e8-43fe-93fe-92b4859b992e" providerId="AD" clId="Web-{31477790-17A3-5F50-F8D8-F36987BD7F0A}" dt="2022-10-17T07:11:57.436" v="13" actId="20577"/>
      <pc:docMkLst>
        <pc:docMk/>
      </pc:docMkLst>
      <pc:sldChg chg="del">
        <pc:chgData name="James Woolley [jbw] (Staff)" userId="S::jbw@aber.ac.uk::37d6818b-26e8-43fe-93fe-92b4859b992e" providerId="AD" clId="Web-{31477790-17A3-5F50-F8D8-F36987BD7F0A}" dt="2022-10-17T07:11:09.623" v="5"/>
        <pc:sldMkLst>
          <pc:docMk/>
          <pc:sldMk cId="3598648874" sldId="261"/>
        </pc:sldMkLst>
      </pc:sldChg>
      <pc:sldChg chg="del">
        <pc:chgData name="James Woolley [jbw] (Staff)" userId="S::jbw@aber.ac.uk::37d6818b-26e8-43fe-93fe-92b4859b992e" providerId="AD" clId="Web-{31477790-17A3-5F50-F8D8-F36987BD7F0A}" dt="2022-10-17T07:11:07.701" v="4"/>
        <pc:sldMkLst>
          <pc:docMk/>
          <pc:sldMk cId="2504761767" sldId="264"/>
        </pc:sldMkLst>
      </pc:sldChg>
      <pc:sldChg chg="del">
        <pc:chgData name="James Woolley [jbw] (Staff)" userId="S::jbw@aber.ac.uk::37d6818b-26e8-43fe-93fe-92b4859b992e" providerId="AD" clId="Web-{31477790-17A3-5F50-F8D8-F36987BD7F0A}" dt="2022-10-17T07:11:10.513" v="6"/>
        <pc:sldMkLst>
          <pc:docMk/>
          <pc:sldMk cId="2761348254" sldId="265"/>
        </pc:sldMkLst>
      </pc:sldChg>
      <pc:sldChg chg="modSp">
        <pc:chgData name="James Woolley [jbw] (Staff)" userId="S::jbw@aber.ac.uk::37d6818b-26e8-43fe-93fe-92b4859b992e" providerId="AD" clId="Web-{31477790-17A3-5F50-F8D8-F36987BD7F0A}" dt="2022-10-17T07:10:21.215" v="3" actId="20577"/>
        <pc:sldMkLst>
          <pc:docMk/>
          <pc:sldMk cId="4249069082" sldId="266"/>
        </pc:sldMkLst>
        <pc:spChg chg="mod">
          <ac:chgData name="James Woolley [jbw] (Staff)" userId="S::jbw@aber.ac.uk::37d6818b-26e8-43fe-93fe-92b4859b992e" providerId="AD" clId="Web-{31477790-17A3-5F50-F8D8-F36987BD7F0A}" dt="2022-10-17T07:10:21.215" v="3" actId="20577"/>
          <ac:spMkLst>
            <pc:docMk/>
            <pc:sldMk cId="4249069082" sldId="266"/>
            <ac:spMk id="3" creationId="{39947803-206C-7DB4-1E32-48C84E78B7C7}"/>
          </ac:spMkLst>
        </pc:spChg>
      </pc:sldChg>
      <pc:sldChg chg="modSp">
        <pc:chgData name="James Woolley [jbw] (Staff)" userId="S::jbw@aber.ac.uk::37d6818b-26e8-43fe-93fe-92b4859b992e" providerId="AD" clId="Web-{31477790-17A3-5F50-F8D8-F36987BD7F0A}" dt="2022-10-17T07:11:57.436" v="13" actId="20577"/>
        <pc:sldMkLst>
          <pc:docMk/>
          <pc:sldMk cId="993605919" sldId="267"/>
        </pc:sldMkLst>
        <pc:graphicFrameChg chg="modGraphic">
          <ac:chgData name="James Woolley [jbw] (Staff)" userId="S::jbw@aber.ac.uk::37d6818b-26e8-43fe-93fe-92b4859b992e" providerId="AD" clId="Web-{31477790-17A3-5F50-F8D8-F36987BD7F0A}" dt="2022-10-17T07:11:57.436" v="13" actId="20577"/>
          <ac:graphicFrameMkLst>
            <pc:docMk/>
            <pc:sldMk cId="993605919" sldId="267"/>
            <ac:graphicFrameMk id="12" creationId="{6FCD3E9F-FC46-D1B8-31C8-23E0AD30EFC1}"/>
          </ac:graphicFrameMkLst>
        </pc:graphicFrameChg>
      </pc:sldChg>
    </pc:docChg>
  </pc:docChgLst>
  <pc:docChgLst>
    <pc:chgData name="James Woolley [jbw] (Staff)" userId="S::jbw@aber.ac.uk::37d6818b-26e8-43fe-93fe-92b4859b992e" providerId="AD" clId="Web-{4CB3731B-2D1C-1763-A438-3535B4FD8FBB}"/>
    <pc:docChg chg="modSld">
      <pc:chgData name="James Woolley [jbw] (Staff)" userId="S::jbw@aber.ac.uk::37d6818b-26e8-43fe-93fe-92b4859b992e" providerId="AD" clId="Web-{4CB3731B-2D1C-1763-A438-3535B4FD8FBB}" dt="2022-10-18T07:13:48.415" v="15" actId="20577"/>
      <pc:docMkLst>
        <pc:docMk/>
      </pc:docMkLst>
      <pc:sldChg chg="addSp delSp modSp">
        <pc:chgData name="James Woolley [jbw] (Staff)" userId="S::jbw@aber.ac.uk::37d6818b-26e8-43fe-93fe-92b4859b992e" providerId="AD" clId="Web-{4CB3731B-2D1C-1763-A438-3535B4FD8FBB}" dt="2022-10-18T07:13:48.415" v="15" actId="20577"/>
        <pc:sldMkLst>
          <pc:docMk/>
          <pc:sldMk cId="1168070629" sldId="256"/>
        </pc:sldMkLst>
        <pc:spChg chg="add del mod">
          <ac:chgData name="James Woolley [jbw] (Staff)" userId="S::jbw@aber.ac.uk::37d6818b-26e8-43fe-93fe-92b4859b992e" providerId="AD" clId="Web-{4CB3731B-2D1C-1763-A438-3535B4FD8FBB}" dt="2022-10-18T07:13:48.415" v="15" actId="20577"/>
          <ac:spMkLst>
            <pc:docMk/>
            <pc:sldMk cId="1168070629" sldId="256"/>
            <ac:spMk id="3" creationId="{CF7AA6CB-5D21-4674-86F5-DE40783F2BD1}"/>
          </ac:spMkLst>
        </pc:spChg>
        <pc:spChg chg="add del mod">
          <ac:chgData name="James Woolley [jbw] (Staff)" userId="S::jbw@aber.ac.uk::37d6818b-26e8-43fe-93fe-92b4859b992e" providerId="AD" clId="Web-{4CB3731B-2D1C-1763-A438-3535B4FD8FBB}" dt="2022-10-18T07:13:15.194" v="1"/>
          <ac:spMkLst>
            <pc:docMk/>
            <pc:sldMk cId="1168070629" sldId="256"/>
            <ac:spMk id="4" creationId="{F4636090-06C1-A966-907E-0AEE805C5C5A}"/>
          </ac:spMkLst>
        </pc:spChg>
      </pc:sldChg>
    </pc:docChg>
  </pc:docChgLst>
  <pc:docChgLst>
    <pc:chgData name="James Woolley [jbw] (Staff)" userId="S::jbw@aber.ac.uk::37d6818b-26e8-43fe-93fe-92b4859b992e" providerId="AD" clId="Web-{79FE1B50-7F17-3658-F458-8D0B1B013511}"/>
    <pc:docChg chg="modSld">
      <pc:chgData name="James Woolley [jbw] (Staff)" userId="S::jbw@aber.ac.uk::37d6818b-26e8-43fe-93fe-92b4859b992e" providerId="AD" clId="Web-{79FE1B50-7F17-3658-F458-8D0B1B013511}" dt="2022-10-14T11:47:44.779" v="46"/>
      <pc:docMkLst>
        <pc:docMk/>
      </pc:docMkLst>
      <pc:sldChg chg="modSp">
        <pc:chgData name="James Woolley [jbw] (Staff)" userId="S::jbw@aber.ac.uk::37d6818b-26e8-43fe-93fe-92b4859b992e" providerId="AD" clId="Web-{79FE1B50-7F17-3658-F458-8D0B1B013511}" dt="2022-10-14T11:47:44.779" v="46"/>
        <pc:sldMkLst>
          <pc:docMk/>
          <pc:sldMk cId="4263023504" sldId="257"/>
        </pc:sldMkLst>
        <pc:graphicFrameChg chg="mod modGraphic">
          <ac:chgData name="James Woolley [jbw] (Staff)" userId="S::jbw@aber.ac.uk::37d6818b-26e8-43fe-93fe-92b4859b992e" providerId="AD" clId="Web-{79FE1B50-7F17-3658-F458-8D0B1B013511}" dt="2022-10-14T11:47:44.779" v="46"/>
          <ac:graphicFrameMkLst>
            <pc:docMk/>
            <pc:sldMk cId="4263023504" sldId="257"/>
            <ac:graphicFrameMk id="8" creationId="{4D1F370C-5D81-2B4D-956A-23E4BF937CFF}"/>
          </ac:graphicFrameMkLst>
        </pc:graphicFrameChg>
      </pc:sldChg>
      <pc:sldChg chg="modSp">
        <pc:chgData name="James Woolley [jbw] (Staff)" userId="S::jbw@aber.ac.uk::37d6818b-26e8-43fe-93fe-92b4859b992e" providerId="AD" clId="Web-{79FE1B50-7F17-3658-F458-8D0B1B013511}" dt="2022-10-14T11:47:30.185" v="44" actId="20577"/>
        <pc:sldMkLst>
          <pc:docMk/>
          <pc:sldMk cId="4249069082" sldId="266"/>
        </pc:sldMkLst>
        <pc:spChg chg="mod">
          <ac:chgData name="James Woolley [jbw] (Staff)" userId="S::jbw@aber.ac.uk::37d6818b-26e8-43fe-93fe-92b4859b992e" providerId="AD" clId="Web-{79FE1B50-7F17-3658-F458-8D0B1B013511}" dt="2022-10-14T11:47:30.185" v="44" actId="20577"/>
          <ac:spMkLst>
            <pc:docMk/>
            <pc:sldMk cId="4249069082" sldId="266"/>
            <ac:spMk id="3" creationId="{39947803-206C-7DB4-1E32-48C84E78B7C7}"/>
          </ac:spMkLst>
        </pc:spChg>
      </pc:sldChg>
    </pc:docChg>
  </pc:docChgLst>
  <pc:docChgLst>
    <pc:chgData name="James Woolley [jbw] (Staff)" userId="S::jbw@aber.ac.uk::37d6818b-26e8-43fe-93fe-92b4859b992e" providerId="AD" clId="Web-{31AF767D-EA75-4016-5804-40D92B517213}"/>
    <pc:docChg chg="modSld">
      <pc:chgData name="James Woolley [jbw] (Staff)" userId="S::jbw@aber.ac.uk::37d6818b-26e8-43fe-93fe-92b4859b992e" providerId="AD" clId="Web-{31AF767D-EA75-4016-5804-40D92B517213}" dt="2022-10-14T09:21:53.147" v="37"/>
      <pc:docMkLst>
        <pc:docMk/>
      </pc:docMkLst>
      <pc:sldChg chg="modSp">
        <pc:chgData name="James Woolley [jbw] (Staff)" userId="S::jbw@aber.ac.uk::37d6818b-26e8-43fe-93fe-92b4859b992e" providerId="AD" clId="Web-{31AF767D-EA75-4016-5804-40D92B517213}" dt="2022-10-14T09:21:53.147" v="37"/>
        <pc:sldMkLst>
          <pc:docMk/>
          <pc:sldMk cId="4263023504" sldId="257"/>
        </pc:sldMkLst>
        <pc:graphicFrameChg chg="mod modGraphic">
          <ac:chgData name="James Woolley [jbw] (Staff)" userId="S::jbw@aber.ac.uk::37d6818b-26e8-43fe-93fe-92b4859b992e" providerId="AD" clId="Web-{31AF767D-EA75-4016-5804-40D92B517213}" dt="2022-10-14T09:21:53.147" v="37"/>
          <ac:graphicFrameMkLst>
            <pc:docMk/>
            <pc:sldMk cId="4263023504" sldId="257"/>
            <ac:graphicFrameMk id="8" creationId="{4D1F370C-5D81-2B4D-956A-23E4BF937CFF}"/>
          </ac:graphicFrameMkLst>
        </pc:graphicFrameChg>
      </pc:sldChg>
    </pc:docChg>
  </pc:docChgLst>
  <pc:docChgLst>
    <pc:chgData name="James Woolley [jbw] (Staff)" userId="37d6818b-26e8-43fe-93fe-92b4859b992e" providerId="ADAL" clId="{EA334319-7981-4931-941B-1DC152731B56}"/>
    <pc:docChg chg="undo custSel addSld delSld modSld sldOrd">
      <pc:chgData name="James Woolley [jbw] (Staff)" userId="37d6818b-26e8-43fe-93fe-92b4859b992e" providerId="ADAL" clId="{EA334319-7981-4931-941B-1DC152731B56}" dt="2022-10-17T09:39:00.712" v="2162"/>
      <pc:docMkLst>
        <pc:docMk/>
      </pc:docMkLst>
      <pc:sldChg chg="delSp modSp add del mod">
        <pc:chgData name="James Woolley [jbw] (Staff)" userId="37d6818b-26e8-43fe-93fe-92b4859b992e" providerId="ADAL" clId="{EA334319-7981-4931-941B-1DC152731B56}" dt="2022-10-17T09:39:00.712" v="2162"/>
        <pc:sldMkLst>
          <pc:docMk/>
          <pc:sldMk cId="1168070629" sldId="256"/>
        </pc:sldMkLst>
        <pc:spChg chg="del mod">
          <ac:chgData name="James Woolley [jbw] (Staff)" userId="37d6818b-26e8-43fe-93fe-92b4859b992e" providerId="ADAL" clId="{EA334319-7981-4931-941B-1DC152731B56}" dt="2022-10-17T09:39:00.712" v="2162"/>
          <ac:spMkLst>
            <pc:docMk/>
            <pc:sldMk cId="1168070629" sldId="256"/>
            <ac:spMk id="2" creationId="{42D9DEF2-1574-AE2B-9B13-F08D79FEDD58}"/>
          </ac:spMkLst>
        </pc:spChg>
        <pc:spChg chg="mod">
          <ac:chgData name="James Woolley [jbw] (Staff)" userId="37d6818b-26e8-43fe-93fe-92b4859b992e" providerId="ADAL" clId="{EA334319-7981-4931-941B-1DC152731B56}" dt="2022-10-14T11:50:01.323" v="28"/>
          <ac:spMkLst>
            <pc:docMk/>
            <pc:sldMk cId="1168070629" sldId="256"/>
            <ac:spMk id="3" creationId="{CF7AA6CB-5D21-4674-86F5-DE40783F2BD1}"/>
          </ac:spMkLst>
        </pc:spChg>
        <pc:spChg chg="del">
          <ac:chgData name="James Woolley [jbw] (Staff)" userId="37d6818b-26e8-43fe-93fe-92b4859b992e" providerId="ADAL" clId="{EA334319-7981-4931-941B-1DC152731B56}" dt="2022-10-14T11:50:41.173" v="59" actId="478"/>
          <ac:spMkLst>
            <pc:docMk/>
            <pc:sldMk cId="1168070629" sldId="256"/>
            <ac:spMk id="4" creationId="{4B71AAEF-59C6-4153-987B-510C3B2B26E4}"/>
          </ac:spMkLst>
        </pc:spChg>
      </pc:sldChg>
      <pc:sldChg chg="modSp mod">
        <pc:chgData name="James Woolley [jbw] (Staff)" userId="37d6818b-26e8-43fe-93fe-92b4859b992e" providerId="ADAL" clId="{EA334319-7981-4931-941B-1DC152731B56}" dt="2022-10-17T07:32:35.436" v="1933" actId="404"/>
        <pc:sldMkLst>
          <pc:docMk/>
          <pc:sldMk cId="4263023504" sldId="257"/>
        </pc:sldMkLst>
        <pc:graphicFrameChg chg="modGraphic">
          <ac:chgData name="James Woolley [jbw] (Staff)" userId="37d6818b-26e8-43fe-93fe-92b4859b992e" providerId="ADAL" clId="{EA334319-7981-4931-941B-1DC152731B56}" dt="2022-10-17T07:32:35.436" v="1933" actId="404"/>
          <ac:graphicFrameMkLst>
            <pc:docMk/>
            <pc:sldMk cId="4263023504" sldId="257"/>
            <ac:graphicFrameMk id="8" creationId="{4D1F370C-5D81-2B4D-956A-23E4BF937CFF}"/>
          </ac:graphicFrameMkLst>
        </pc:graphicFrameChg>
      </pc:sldChg>
      <pc:sldChg chg="del">
        <pc:chgData name="James Woolley [jbw] (Staff)" userId="37d6818b-26e8-43fe-93fe-92b4859b992e" providerId="ADAL" clId="{EA334319-7981-4931-941B-1DC152731B56}" dt="2022-10-14T13:09:54.281" v="1894" actId="47"/>
        <pc:sldMkLst>
          <pc:docMk/>
          <pc:sldMk cId="1629737768" sldId="258"/>
        </pc:sldMkLst>
      </pc:sldChg>
      <pc:sldChg chg="del">
        <pc:chgData name="James Woolley [jbw] (Staff)" userId="37d6818b-26e8-43fe-93fe-92b4859b992e" providerId="ADAL" clId="{EA334319-7981-4931-941B-1DC152731B56}" dt="2022-10-14T13:09:55.621" v="1895" actId="47"/>
        <pc:sldMkLst>
          <pc:docMk/>
          <pc:sldMk cId="3458261809" sldId="259"/>
        </pc:sldMkLst>
      </pc:sldChg>
      <pc:sldChg chg="del">
        <pc:chgData name="James Woolley [jbw] (Staff)" userId="37d6818b-26e8-43fe-93fe-92b4859b992e" providerId="ADAL" clId="{EA334319-7981-4931-941B-1DC152731B56}" dt="2022-10-14T13:09:53.060" v="1893" actId="47"/>
        <pc:sldMkLst>
          <pc:docMk/>
          <pc:sldMk cId="4090891319" sldId="260"/>
        </pc:sldMkLst>
      </pc:sldChg>
      <pc:sldChg chg="ord">
        <pc:chgData name="James Woolley [jbw] (Staff)" userId="37d6818b-26e8-43fe-93fe-92b4859b992e" providerId="ADAL" clId="{EA334319-7981-4931-941B-1DC152731B56}" dt="2022-10-14T13:10:30.695" v="1898"/>
        <pc:sldMkLst>
          <pc:docMk/>
          <pc:sldMk cId="3306271504" sldId="262"/>
        </pc:sldMkLst>
      </pc:sldChg>
      <pc:sldChg chg="del">
        <pc:chgData name="James Woolley [jbw] (Staff)" userId="37d6818b-26e8-43fe-93fe-92b4859b992e" providerId="ADAL" clId="{EA334319-7981-4931-941B-1DC152731B56}" dt="2022-10-14T13:09:59.204" v="1896" actId="47"/>
        <pc:sldMkLst>
          <pc:docMk/>
          <pc:sldMk cId="4220558547" sldId="263"/>
        </pc:sldMkLst>
      </pc:sldChg>
      <pc:sldChg chg="modSp mod">
        <pc:chgData name="James Woolley [jbw] (Staff)" userId="37d6818b-26e8-43fe-93fe-92b4859b992e" providerId="ADAL" clId="{EA334319-7981-4931-941B-1DC152731B56}" dt="2022-10-17T07:24:43.770" v="1917" actId="403"/>
        <pc:sldMkLst>
          <pc:docMk/>
          <pc:sldMk cId="4249069082" sldId="266"/>
        </pc:sldMkLst>
        <pc:spChg chg="mod">
          <ac:chgData name="James Woolley [jbw] (Staff)" userId="37d6818b-26e8-43fe-93fe-92b4859b992e" providerId="ADAL" clId="{EA334319-7981-4931-941B-1DC152731B56}" dt="2022-10-17T07:24:43.770" v="1917" actId="403"/>
          <ac:spMkLst>
            <pc:docMk/>
            <pc:sldMk cId="4249069082" sldId="266"/>
            <ac:spMk id="3" creationId="{39947803-206C-7DB4-1E32-48C84E78B7C7}"/>
          </ac:spMkLst>
        </pc:spChg>
      </pc:sldChg>
      <pc:sldChg chg="del">
        <pc:chgData name="James Woolley [jbw] (Staff)" userId="37d6818b-26e8-43fe-93fe-92b4859b992e" providerId="ADAL" clId="{EA334319-7981-4931-941B-1DC152731B56}" dt="2022-10-14T13:09:49.334" v="1892" actId="47"/>
        <pc:sldMkLst>
          <pc:docMk/>
          <pc:sldMk cId="2973293243" sldId="268"/>
        </pc:sldMkLst>
      </pc:sldChg>
      <pc:sldChg chg="del">
        <pc:chgData name="James Woolley [jbw] (Staff)" userId="37d6818b-26e8-43fe-93fe-92b4859b992e" providerId="ADAL" clId="{EA334319-7981-4931-941B-1DC152731B56}" dt="2022-10-14T14:51:35.807" v="1900" actId="47"/>
        <pc:sldMkLst>
          <pc:docMk/>
          <pc:sldMk cId="1410688935" sldId="269"/>
        </pc:sldMkLst>
      </pc:sldChg>
      <pc:sldChg chg="modSp add del mod">
        <pc:chgData name="James Woolley [jbw] (Staff)" userId="37d6818b-26e8-43fe-93fe-92b4859b992e" providerId="ADAL" clId="{EA334319-7981-4931-941B-1DC152731B56}" dt="2022-10-14T11:50:01.323" v="28"/>
        <pc:sldMkLst>
          <pc:docMk/>
          <pc:sldMk cId="460056184" sldId="271"/>
        </pc:sldMkLst>
        <pc:spChg chg="mod">
          <ac:chgData name="James Woolley [jbw] (Staff)" userId="37d6818b-26e8-43fe-93fe-92b4859b992e" providerId="ADAL" clId="{EA334319-7981-4931-941B-1DC152731B56}" dt="2022-10-14T11:50:01.323" v="28"/>
          <ac:spMkLst>
            <pc:docMk/>
            <pc:sldMk cId="460056184" sldId="271"/>
            <ac:spMk id="7" creationId="{034A04C5-CF20-48E7-A219-18CA723925DA}"/>
          </ac:spMkLst>
        </pc:spChg>
      </pc:sldChg>
      <pc:sldChg chg="modSp add del mod modNotesTx">
        <pc:chgData name="James Woolley [jbw] (Staff)" userId="37d6818b-26e8-43fe-93fe-92b4859b992e" providerId="ADAL" clId="{EA334319-7981-4931-941B-1DC152731B56}" dt="2022-10-14T12:13:57.227" v="1286" actId="20577"/>
        <pc:sldMkLst>
          <pc:docMk/>
          <pc:sldMk cId="4108087840" sldId="286"/>
        </pc:sldMkLst>
        <pc:spChg chg="mod">
          <ac:chgData name="James Woolley [jbw] (Staff)" userId="37d6818b-26e8-43fe-93fe-92b4859b992e" providerId="ADAL" clId="{EA334319-7981-4931-941B-1DC152731B56}" dt="2022-10-14T11:50:01.323" v="28"/>
          <ac:spMkLst>
            <pc:docMk/>
            <pc:sldMk cId="4108087840" sldId="286"/>
            <ac:spMk id="7" creationId="{242574C1-3A60-412D-999C-38787F585C59}"/>
          </ac:spMkLst>
        </pc:spChg>
      </pc:sldChg>
      <pc:sldChg chg="modSp add del mod">
        <pc:chgData name="James Woolley [jbw] (Staff)" userId="37d6818b-26e8-43fe-93fe-92b4859b992e" providerId="ADAL" clId="{EA334319-7981-4931-941B-1DC152731B56}" dt="2022-10-14T11:50:01.323" v="28"/>
        <pc:sldMkLst>
          <pc:docMk/>
          <pc:sldMk cId="4102305001" sldId="287"/>
        </pc:sldMkLst>
        <pc:spChg chg="mod">
          <ac:chgData name="James Woolley [jbw] (Staff)" userId="37d6818b-26e8-43fe-93fe-92b4859b992e" providerId="ADAL" clId="{EA334319-7981-4931-941B-1DC152731B56}" dt="2022-10-14T11:50:01.323" v="28"/>
          <ac:spMkLst>
            <pc:docMk/>
            <pc:sldMk cId="4102305001" sldId="287"/>
            <ac:spMk id="8" creationId="{0B98B11E-875E-4CA8-964A-52CB99B68D41}"/>
          </ac:spMkLst>
        </pc:spChg>
      </pc:sldChg>
      <pc:sldChg chg="modSp add del mod modNotesTx">
        <pc:chgData name="James Woolley [jbw] (Staff)" userId="37d6818b-26e8-43fe-93fe-92b4859b992e" providerId="ADAL" clId="{EA334319-7981-4931-941B-1DC152731B56}" dt="2022-10-14T12:06:07.100" v="1175" actId="20577"/>
        <pc:sldMkLst>
          <pc:docMk/>
          <pc:sldMk cId="430091244" sldId="288"/>
        </pc:sldMkLst>
        <pc:spChg chg="mod">
          <ac:chgData name="James Woolley [jbw] (Staff)" userId="37d6818b-26e8-43fe-93fe-92b4859b992e" providerId="ADAL" clId="{EA334319-7981-4931-941B-1DC152731B56}" dt="2022-10-14T11:50:01.323" v="28"/>
          <ac:spMkLst>
            <pc:docMk/>
            <pc:sldMk cId="430091244" sldId="288"/>
            <ac:spMk id="2" creationId="{027BD917-F7C0-4FC7-BB29-1DF80ECA5405}"/>
          </ac:spMkLst>
        </pc:spChg>
      </pc:sldChg>
      <pc:sldChg chg="modSp add del mod">
        <pc:chgData name="James Woolley [jbw] (Staff)" userId="37d6818b-26e8-43fe-93fe-92b4859b992e" providerId="ADAL" clId="{EA334319-7981-4931-941B-1DC152731B56}" dt="2022-10-14T11:50:01.323" v="28"/>
        <pc:sldMkLst>
          <pc:docMk/>
          <pc:sldMk cId="814691188" sldId="289"/>
        </pc:sldMkLst>
        <pc:spChg chg="mod">
          <ac:chgData name="James Woolley [jbw] (Staff)" userId="37d6818b-26e8-43fe-93fe-92b4859b992e" providerId="ADAL" clId="{EA334319-7981-4931-941B-1DC152731B56}" dt="2022-10-14T11:50:01.323" v="28"/>
          <ac:spMkLst>
            <pc:docMk/>
            <pc:sldMk cId="814691188" sldId="289"/>
            <ac:spMk id="7" creationId="{93AB8928-EEB4-4B6E-BB98-14EF88AEBB00}"/>
          </ac:spMkLst>
        </pc:spChg>
      </pc:sldChg>
      <pc:sldChg chg="modSp add del mod">
        <pc:chgData name="James Woolley [jbw] (Staff)" userId="37d6818b-26e8-43fe-93fe-92b4859b992e" providerId="ADAL" clId="{EA334319-7981-4931-941B-1DC152731B56}" dt="2022-10-14T11:50:01.323" v="28"/>
        <pc:sldMkLst>
          <pc:docMk/>
          <pc:sldMk cId="3602027418" sldId="292"/>
        </pc:sldMkLst>
        <pc:spChg chg="mod">
          <ac:chgData name="James Woolley [jbw] (Staff)" userId="37d6818b-26e8-43fe-93fe-92b4859b992e" providerId="ADAL" clId="{EA334319-7981-4931-941B-1DC152731B56}" dt="2022-10-14T11:50:01.323" v="28"/>
          <ac:spMkLst>
            <pc:docMk/>
            <pc:sldMk cId="3602027418" sldId="292"/>
            <ac:spMk id="7" creationId="{6702BBC2-42D9-46DF-8077-2C00275BA627}"/>
          </ac:spMkLst>
        </pc:spChg>
      </pc:sldChg>
      <pc:sldChg chg="modSp add del mod">
        <pc:chgData name="James Woolley [jbw] (Staff)" userId="37d6818b-26e8-43fe-93fe-92b4859b992e" providerId="ADAL" clId="{EA334319-7981-4931-941B-1DC152731B56}" dt="2022-10-14T11:50:01.323" v="28"/>
        <pc:sldMkLst>
          <pc:docMk/>
          <pc:sldMk cId="3089894094" sldId="295"/>
        </pc:sldMkLst>
        <pc:spChg chg="mod">
          <ac:chgData name="James Woolley [jbw] (Staff)" userId="37d6818b-26e8-43fe-93fe-92b4859b992e" providerId="ADAL" clId="{EA334319-7981-4931-941B-1DC152731B56}" dt="2022-10-14T11:50:01.323" v="28"/>
          <ac:spMkLst>
            <pc:docMk/>
            <pc:sldMk cId="3089894094" sldId="295"/>
            <ac:spMk id="7" creationId="{6702BBC2-42D9-46DF-8077-2C00275BA627}"/>
          </ac:spMkLst>
        </pc:spChg>
      </pc:sldChg>
      <pc:sldChg chg="modSp add del mod">
        <pc:chgData name="James Woolley [jbw] (Staff)" userId="37d6818b-26e8-43fe-93fe-92b4859b992e" providerId="ADAL" clId="{EA334319-7981-4931-941B-1DC152731B56}" dt="2022-10-14T11:50:01.323" v="28"/>
        <pc:sldMkLst>
          <pc:docMk/>
          <pc:sldMk cId="3934983560" sldId="296"/>
        </pc:sldMkLst>
        <pc:spChg chg="mod">
          <ac:chgData name="James Woolley [jbw] (Staff)" userId="37d6818b-26e8-43fe-93fe-92b4859b992e" providerId="ADAL" clId="{EA334319-7981-4931-941B-1DC152731B56}" dt="2022-10-14T11:50:01.323" v="28"/>
          <ac:spMkLst>
            <pc:docMk/>
            <pc:sldMk cId="3934983560" sldId="296"/>
            <ac:spMk id="2" creationId="{72A83C8E-6372-4CE6-88BE-63E8B8922537}"/>
          </ac:spMkLst>
        </pc:spChg>
      </pc:sldChg>
      <pc:sldChg chg="modSp add del mod">
        <pc:chgData name="James Woolley [jbw] (Staff)" userId="37d6818b-26e8-43fe-93fe-92b4859b992e" providerId="ADAL" clId="{EA334319-7981-4931-941B-1DC152731B56}" dt="2022-10-14T11:50:01.323" v="28"/>
        <pc:sldMkLst>
          <pc:docMk/>
          <pc:sldMk cId="466820309" sldId="298"/>
        </pc:sldMkLst>
        <pc:spChg chg="mod">
          <ac:chgData name="James Woolley [jbw] (Staff)" userId="37d6818b-26e8-43fe-93fe-92b4859b992e" providerId="ADAL" clId="{EA334319-7981-4931-941B-1DC152731B56}" dt="2022-10-14T11:50:01.323" v="28"/>
          <ac:spMkLst>
            <pc:docMk/>
            <pc:sldMk cId="466820309" sldId="298"/>
            <ac:spMk id="2" creationId="{F04FB155-7ADE-4F6B-B92B-95484F9529AE}"/>
          </ac:spMkLst>
        </pc:spChg>
      </pc:sldChg>
      <pc:sldChg chg="modSp add del mod">
        <pc:chgData name="James Woolley [jbw] (Staff)" userId="37d6818b-26e8-43fe-93fe-92b4859b992e" providerId="ADAL" clId="{EA334319-7981-4931-941B-1DC152731B56}" dt="2022-10-14T11:50:01.323" v="28"/>
        <pc:sldMkLst>
          <pc:docMk/>
          <pc:sldMk cId="86057290" sldId="299"/>
        </pc:sldMkLst>
        <pc:spChg chg="mod">
          <ac:chgData name="James Woolley [jbw] (Staff)" userId="37d6818b-26e8-43fe-93fe-92b4859b992e" providerId="ADAL" clId="{EA334319-7981-4931-941B-1DC152731B56}" dt="2022-10-14T11:50:01.323" v="28"/>
          <ac:spMkLst>
            <pc:docMk/>
            <pc:sldMk cId="86057290" sldId="299"/>
            <ac:spMk id="7" creationId="{5395B14F-82BC-444D-830E-726FDB6FA939}"/>
          </ac:spMkLst>
        </pc:spChg>
      </pc:sldChg>
      <pc:sldChg chg="modSp add del mod">
        <pc:chgData name="James Woolley [jbw] (Staff)" userId="37d6818b-26e8-43fe-93fe-92b4859b992e" providerId="ADAL" clId="{EA334319-7981-4931-941B-1DC152731B56}" dt="2022-10-14T11:50:01.323" v="28"/>
        <pc:sldMkLst>
          <pc:docMk/>
          <pc:sldMk cId="2705094456" sldId="300"/>
        </pc:sldMkLst>
        <pc:spChg chg="mod">
          <ac:chgData name="James Woolley [jbw] (Staff)" userId="37d6818b-26e8-43fe-93fe-92b4859b992e" providerId="ADAL" clId="{EA334319-7981-4931-941B-1DC152731B56}" dt="2022-10-14T11:50:01.323" v="28"/>
          <ac:spMkLst>
            <pc:docMk/>
            <pc:sldMk cId="2705094456" sldId="300"/>
            <ac:spMk id="2" creationId="{BB6B3CAC-4ADF-4073-9832-D9B2BD9C0F29}"/>
          </ac:spMkLst>
        </pc:spChg>
      </pc:sldChg>
      <pc:sldChg chg="modSp add del mod">
        <pc:chgData name="James Woolley [jbw] (Staff)" userId="37d6818b-26e8-43fe-93fe-92b4859b992e" providerId="ADAL" clId="{EA334319-7981-4931-941B-1DC152731B56}" dt="2022-10-14T11:50:01.323" v="28"/>
        <pc:sldMkLst>
          <pc:docMk/>
          <pc:sldMk cId="638538621" sldId="302"/>
        </pc:sldMkLst>
        <pc:spChg chg="mod">
          <ac:chgData name="James Woolley [jbw] (Staff)" userId="37d6818b-26e8-43fe-93fe-92b4859b992e" providerId="ADAL" clId="{EA334319-7981-4931-941B-1DC152731B56}" dt="2022-10-14T11:50:01.323" v="28"/>
          <ac:spMkLst>
            <pc:docMk/>
            <pc:sldMk cId="638538621" sldId="302"/>
            <ac:spMk id="2" creationId="{F9C12A45-C55B-43D4-8D52-AA39DEFB1B11}"/>
          </ac:spMkLst>
        </pc:spChg>
        <pc:spChg chg="mod">
          <ac:chgData name="James Woolley [jbw] (Staff)" userId="37d6818b-26e8-43fe-93fe-92b4859b992e" providerId="ADAL" clId="{EA334319-7981-4931-941B-1DC152731B56}" dt="2022-10-14T11:50:01.323" v="28"/>
          <ac:spMkLst>
            <pc:docMk/>
            <pc:sldMk cId="638538621" sldId="302"/>
            <ac:spMk id="6" creationId="{1002BF96-E4DE-4654-89A9-B21446AEF3D6}"/>
          </ac:spMkLst>
        </pc:spChg>
      </pc:sldChg>
      <pc:sldChg chg="modSp add del mod">
        <pc:chgData name="James Woolley [jbw] (Staff)" userId="37d6818b-26e8-43fe-93fe-92b4859b992e" providerId="ADAL" clId="{EA334319-7981-4931-941B-1DC152731B56}" dt="2022-10-14T11:50:01.323" v="28"/>
        <pc:sldMkLst>
          <pc:docMk/>
          <pc:sldMk cId="46413340" sldId="303"/>
        </pc:sldMkLst>
        <pc:spChg chg="mod">
          <ac:chgData name="James Woolley [jbw] (Staff)" userId="37d6818b-26e8-43fe-93fe-92b4859b992e" providerId="ADAL" clId="{EA334319-7981-4931-941B-1DC152731B56}" dt="2022-10-14T11:50:01.323" v="28"/>
          <ac:spMkLst>
            <pc:docMk/>
            <pc:sldMk cId="46413340" sldId="303"/>
            <ac:spMk id="2" creationId="{F9C12A45-C55B-43D4-8D52-AA39DEFB1B11}"/>
          </ac:spMkLst>
        </pc:spChg>
        <pc:spChg chg="mod">
          <ac:chgData name="James Woolley [jbw] (Staff)" userId="37d6818b-26e8-43fe-93fe-92b4859b992e" providerId="ADAL" clId="{EA334319-7981-4931-941B-1DC152731B56}" dt="2022-10-14T11:50:01.323" v="28"/>
          <ac:spMkLst>
            <pc:docMk/>
            <pc:sldMk cId="46413340" sldId="303"/>
            <ac:spMk id="6" creationId="{1002BF96-E4DE-4654-89A9-B21446AEF3D6}"/>
          </ac:spMkLst>
        </pc:spChg>
      </pc:sldChg>
      <pc:sldChg chg="modSp add del mod">
        <pc:chgData name="James Woolley [jbw] (Staff)" userId="37d6818b-26e8-43fe-93fe-92b4859b992e" providerId="ADAL" clId="{EA334319-7981-4931-941B-1DC152731B56}" dt="2022-10-14T11:50:01.323" v="28"/>
        <pc:sldMkLst>
          <pc:docMk/>
          <pc:sldMk cId="4292712864" sldId="311"/>
        </pc:sldMkLst>
        <pc:spChg chg="mod">
          <ac:chgData name="James Woolley [jbw] (Staff)" userId="37d6818b-26e8-43fe-93fe-92b4859b992e" providerId="ADAL" clId="{EA334319-7981-4931-941B-1DC152731B56}" dt="2022-10-14T11:50:01.323" v="28"/>
          <ac:spMkLst>
            <pc:docMk/>
            <pc:sldMk cId="4292712864" sldId="311"/>
            <ac:spMk id="2" creationId="{B9C1EE79-A8B9-434B-98C6-E0FE8B0D8DAD}"/>
          </ac:spMkLst>
        </pc:spChg>
      </pc:sldChg>
      <pc:sldChg chg="modSp add del mod">
        <pc:chgData name="James Woolley [jbw] (Staff)" userId="37d6818b-26e8-43fe-93fe-92b4859b992e" providerId="ADAL" clId="{EA334319-7981-4931-941B-1DC152731B56}" dt="2022-10-14T11:50:01.323" v="28"/>
        <pc:sldMkLst>
          <pc:docMk/>
          <pc:sldMk cId="1170402183" sldId="312"/>
        </pc:sldMkLst>
        <pc:spChg chg="mod">
          <ac:chgData name="James Woolley [jbw] (Staff)" userId="37d6818b-26e8-43fe-93fe-92b4859b992e" providerId="ADAL" clId="{EA334319-7981-4931-941B-1DC152731B56}" dt="2022-10-14T11:50:01.323" v="28"/>
          <ac:spMkLst>
            <pc:docMk/>
            <pc:sldMk cId="1170402183" sldId="312"/>
            <ac:spMk id="2" creationId="{72A83C8E-6372-4CE6-88BE-63E8B8922537}"/>
          </ac:spMkLst>
        </pc:spChg>
      </pc:sldChg>
      <pc:sldChg chg="modSp add del mod">
        <pc:chgData name="James Woolley [jbw] (Staff)" userId="37d6818b-26e8-43fe-93fe-92b4859b992e" providerId="ADAL" clId="{EA334319-7981-4931-941B-1DC152731B56}" dt="2022-10-14T11:50:01.323" v="28"/>
        <pc:sldMkLst>
          <pc:docMk/>
          <pc:sldMk cId="881198136" sldId="313"/>
        </pc:sldMkLst>
        <pc:spChg chg="mod">
          <ac:chgData name="James Woolley [jbw] (Staff)" userId="37d6818b-26e8-43fe-93fe-92b4859b992e" providerId="ADAL" clId="{EA334319-7981-4931-941B-1DC152731B56}" dt="2022-10-14T11:50:01.323" v="28"/>
          <ac:spMkLst>
            <pc:docMk/>
            <pc:sldMk cId="881198136" sldId="313"/>
            <ac:spMk id="2" creationId="{BB6B3CAC-4ADF-4073-9832-D9B2BD9C0F29}"/>
          </ac:spMkLst>
        </pc:spChg>
      </pc:sldChg>
      <pc:sldChg chg="modSp add del mod">
        <pc:chgData name="James Woolley [jbw] (Staff)" userId="37d6818b-26e8-43fe-93fe-92b4859b992e" providerId="ADAL" clId="{EA334319-7981-4931-941B-1DC152731B56}" dt="2022-10-14T11:50:01.323" v="28"/>
        <pc:sldMkLst>
          <pc:docMk/>
          <pc:sldMk cId="4262422419" sldId="314"/>
        </pc:sldMkLst>
        <pc:spChg chg="mod">
          <ac:chgData name="James Woolley [jbw] (Staff)" userId="37d6818b-26e8-43fe-93fe-92b4859b992e" providerId="ADAL" clId="{EA334319-7981-4931-941B-1DC152731B56}" dt="2022-10-14T11:50:01.323" v="28"/>
          <ac:spMkLst>
            <pc:docMk/>
            <pc:sldMk cId="4262422419" sldId="314"/>
            <ac:spMk id="2" creationId="{BB6B3CAC-4ADF-4073-9832-D9B2BD9C0F29}"/>
          </ac:spMkLst>
        </pc:spChg>
      </pc:sldChg>
      <pc:sldChg chg="modSp add del mod">
        <pc:chgData name="James Woolley [jbw] (Staff)" userId="37d6818b-26e8-43fe-93fe-92b4859b992e" providerId="ADAL" clId="{EA334319-7981-4931-941B-1DC152731B56}" dt="2022-10-14T11:50:01.323" v="28"/>
        <pc:sldMkLst>
          <pc:docMk/>
          <pc:sldMk cId="1146012150" sldId="315"/>
        </pc:sldMkLst>
        <pc:spChg chg="mod">
          <ac:chgData name="James Woolley [jbw] (Staff)" userId="37d6818b-26e8-43fe-93fe-92b4859b992e" providerId="ADAL" clId="{EA334319-7981-4931-941B-1DC152731B56}" dt="2022-10-14T11:50:01.323" v="28"/>
          <ac:spMkLst>
            <pc:docMk/>
            <pc:sldMk cId="1146012150" sldId="315"/>
            <ac:spMk id="7" creationId="{5395B14F-82BC-444D-830E-726FDB6FA939}"/>
          </ac:spMkLst>
        </pc:spChg>
      </pc:sldChg>
      <pc:sldChg chg="modSp add del mod">
        <pc:chgData name="James Woolley [jbw] (Staff)" userId="37d6818b-26e8-43fe-93fe-92b4859b992e" providerId="ADAL" clId="{EA334319-7981-4931-941B-1DC152731B56}" dt="2022-10-14T11:50:01.323" v="28"/>
        <pc:sldMkLst>
          <pc:docMk/>
          <pc:sldMk cId="705419668" sldId="316"/>
        </pc:sldMkLst>
        <pc:spChg chg="mod">
          <ac:chgData name="James Woolley [jbw] (Staff)" userId="37d6818b-26e8-43fe-93fe-92b4859b992e" providerId="ADAL" clId="{EA334319-7981-4931-941B-1DC152731B56}" dt="2022-10-14T11:50:01.323" v="28"/>
          <ac:spMkLst>
            <pc:docMk/>
            <pc:sldMk cId="705419668" sldId="316"/>
            <ac:spMk id="7" creationId="{5395B14F-82BC-444D-830E-726FDB6FA939}"/>
          </ac:spMkLst>
        </pc:spChg>
      </pc:sldChg>
      <pc:sldChg chg="modSp add del mod">
        <pc:chgData name="James Woolley [jbw] (Staff)" userId="37d6818b-26e8-43fe-93fe-92b4859b992e" providerId="ADAL" clId="{EA334319-7981-4931-941B-1DC152731B56}" dt="2022-10-14T11:50:01.323" v="28"/>
        <pc:sldMkLst>
          <pc:docMk/>
          <pc:sldMk cId="2117588258" sldId="317"/>
        </pc:sldMkLst>
        <pc:spChg chg="mod">
          <ac:chgData name="James Woolley [jbw] (Staff)" userId="37d6818b-26e8-43fe-93fe-92b4859b992e" providerId="ADAL" clId="{EA334319-7981-4931-941B-1DC152731B56}" dt="2022-10-14T11:50:01.323" v="28"/>
          <ac:spMkLst>
            <pc:docMk/>
            <pc:sldMk cId="2117588258" sldId="317"/>
            <ac:spMk id="2" creationId="{F04FB155-7ADE-4F6B-B92B-95484F9529AE}"/>
          </ac:spMkLst>
        </pc:spChg>
      </pc:sldChg>
      <pc:sldChg chg="modSp add del mod">
        <pc:chgData name="James Woolley [jbw] (Staff)" userId="37d6818b-26e8-43fe-93fe-92b4859b992e" providerId="ADAL" clId="{EA334319-7981-4931-941B-1DC152731B56}" dt="2022-10-14T11:50:01.323" v="28"/>
        <pc:sldMkLst>
          <pc:docMk/>
          <pc:sldMk cId="2650902765" sldId="320"/>
        </pc:sldMkLst>
        <pc:spChg chg="mod">
          <ac:chgData name="James Woolley [jbw] (Staff)" userId="37d6818b-26e8-43fe-93fe-92b4859b992e" providerId="ADAL" clId="{EA334319-7981-4931-941B-1DC152731B56}" dt="2022-10-14T11:50:01.323" v="28"/>
          <ac:spMkLst>
            <pc:docMk/>
            <pc:sldMk cId="2650902765" sldId="320"/>
            <ac:spMk id="2" creationId="{72A83C8E-6372-4CE6-88BE-63E8B8922537}"/>
          </ac:spMkLst>
        </pc:spChg>
      </pc:sldChg>
      <pc:sldChg chg="modSp add del mod">
        <pc:chgData name="James Woolley [jbw] (Staff)" userId="37d6818b-26e8-43fe-93fe-92b4859b992e" providerId="ADAL" clId="{EA334319-7981-4931-941B-1DC152731B56}" dt="2022-10-14T11:51:18.922" v="60" actId="47"/>
        <pc:sldMkLst>
          <pc:docMk/>
          <pc:sldMk cId="270368870" sldId="322"/>
        </pc:sldMkLst>
        <pc:spChg chg="mod">
          <ac:chgData name="James Woolley [jbw] (Staff)" userId="37d6818b-26e8-43fe-93fe-92b4859b992e" providerId="ADAL" clId="{EA334319-7981-4931-941B-1DC152731B56}" dt="2022-10-14T11:50:01.323" v="28"/>
          <ac:spMkLst>
            <pc:docMk/>
            <pc:sldMk cId="270368870" sldId="322"/>
            <ac:spMk id="7" creationId="{72CF34F0-2766-485F-8F82-299ABE904D91}"/>
          </ac:spMkLst>
        </pc:spChg>
      </pc:sldChg>
      <pc:sldChg chg="modSp add del mod">
        <pc:chgData name="James Woolley [jbw] (Staff)" userId="37d6818b-26e8-43fe-93fe-92b4859b992e" providerId="ADAL" clId="{EA334319-7981-4931-941B-1DC152731B56}" dt="2022-10-14T11:50:01.323" v="28"/>
        <pc:sldMkLst>
          <pc:docMk/>
          <pc:sldMk cId="1300699417" sldId="323"/>
        </pc:sldMkLst>
        <pc:spChg chg="mod">
          <ac:chgData name="James Woolley [jbw] (Staff)" userId="37d6818b-26e8-43fe-93fe-92b4859b992e" providerId="ADAL" clId="{EA334319-7981-4931-941B-1DC152731B56}" dt="2022-10-14T11:50:01.323" v="28"/>
          <ac:spMkLst>
            <pc:docMk/>
            <pc:sldMk cId="1300699417" sldId="323"/>
            <ac:spMk id="2" creationId="{E6D5796D-3D39-7A3E-EDBC-EF6C199E3E7E}"/>
          </ac:spMkLst>
        </pc:spChg>
      </pc:sldChg>
      <pc:sldChg chg="addSp delSp modSp new mod setBg">
        <pc:chgData name="James Woolley [jbw] (Staff)" userId="37d6818b-26e8-43fe-93fe-92b4859b992e" providerId="ADAL" clId="{EA334319-7981-4931-941B-1DC152731B56}" dt="2022-10-17T08:23:49.483" v="1934" actId="20577"/>
        <pc:sldMkLst>
          <pc:docMk/>
          <pc:sldMk cId="1606266696" sldId="324"/>
        </pc:sldMkLst>
        <pc:spChg chg="mod">
          <ac:chgData name="James Woolley [jbw] (Staff)" userId="37d6818b-26e8-43fe-93fe-92b4859b992e" providerId="ADAL" clId="{EA334319-7981-4931-941B-1DC152731B56}" dt="2022-10-17T07:23:39.645" v="1903" actId="26606"/>
          <ac:spMkLst>
            <pc:docMk/>
            <pc:sldMk cId="1606266696" sldId="324"/>
            <ac:spMk id="2" creationId="{BF0F3921-B80B-79D7-D5EF-F5B67553103F}"/>
          </ac:spMkLst>
        </pc:spChg>
        <pc:spChg chg="add del mod">
          <ac:chgData name="James Woolley [jbw] (Staff)" userId="37d6818b-26e8-43fe-93fe-92b4859b992e" providerId="ADAL" clId="{EA334319-7981-4931-941B-1DC152731B56}" dt="2022-10-17T07:23:39.645" v="1903" actId="26606"/>
          <ac:spMkLst>
            <pc:docMk/>
            <pc:sldMk cId="1606266696" sldId="324"/>
            <ac:spMk id="3" creationId="{507D3882-0D98-EF4F-7CA1-827CE8D56EEA}"/>
          </ac:spMkLst>
        </pc:spChg>
        <pc:spChg chg="add">
          <ac:chgData name="James Woolley [jbw] (Staff)" userId="37d6818b-26e8-43fe-93fe-92b4859b992e" providerId="ADAL" clId="{EA334319-7981-4931-941B-1DC152731B56}" dt="2022-10-17T07:23:39.645" v="1903" actId="26606"/>
          <ac:spMkLst>
            <pc:docMk/>
            <pc:sldMk cId="1606266696" sldId="324"/>
            <ac:spMk id="8" creationId="{B775CD93-9DF2-48CB-9F57-1BCA9A46C7FA}"/>
          </ac:spMkLst>
        </pc:spChg>
        <pc:spChg chg="add del">
          <ac:chgData name="James Woolley [jbw] (Staff)" userId="37d6818b-26e8-43fe-93fe-92b4859b992e" providerId="ADAL" clId="{EA334319-7981-4931-941B-1DC152731B56}" dt="2022-10-17T07:23:39.645" v="1902" actId="26606"/>
          <ac:spMkLst>
            <pc:docMk/>
            <pc:sldMk cId="1606266696" sldId="324"/>
            <ac:spMk id="9" creationId="{D55CD764-972B-4CA5-A885-53E55C63E174}"/>
          </ac:spMkLst>
        </pc:spChg>
        <pc:spChg chg="add">
          <ac:chgData name="James Woolley [jbw] (Staff)" userId="37d6818b-26e8-43fe-93fe-92b4859b992e" providerId="ADAL" clId="{EA334319-7981-4931-941B-1DC152731B56}" dt="2022-10-17T07:23:39.645" v="1903" actId="26606"/>
          <ac:spMkLst>
            <pc:docMk/>
            <pc:sldMk cId="1606266696" sldId="324"/>
            <ac:spMk id="10" creationId="{6166C6D1-23AC-49C4-BA07-238E4E9F8CEB}"/>
          </ac:spMkLst>
        </pc:spChg>
        <pc:spChg chg="add del">
          <ac:chgData name="James Woolley [jbw] (Staff)" userId="37d6818b-26e8-43fe-93fe-92b4859b992e" providerId="ADAL" clId="{EA334319-7981-4931-941B-1DC152731B56}" dt="2022-10-17T07:23:39.645" v="1902" actId="26606"/>
          <ac:spMkLst>
            <pc:docMk/>
            <pc:sldMk cId="1606266696" sldId="324"/>
            <ac:spMk id="11" creationId="{34165AB3-7006-4430-BCE3-25476BE13322}"/>
          </ac:spMkLst>
        </pc:spChg>
        <pc:spChg chg="add">
          <ac:chgData name="James Woolley [jbw] (Staff)" userId="37d6818b-26e8-43fe-93fe-92b4859b992e" providerId="ADAL" clId="{EA334319-7981-4931-941B-1DC152731B56}" dt="2022-10-17T07:23:39.645" v="1903" actId="26606"/>
          <ac:spMkLst>
            <pc:docMk/>
            <pc:sldMk cId="1606266696" sldId="324"/>
            <ac:spMk id="12" creationId="{1C091803-41C2-48E0-9228-5148460C7479}"/>
          </ac:spMkLst>
        </pc:spChg>
        <pc:spChg chg="add del">
          <ac:chgData name="James Woolley [jbw] (Staff)" userId="37d6818b-26e8-43fe-93fe-92b4859b992e" providerId="ADAL" clId="{EA334319-7981-4931-941B-1DC152731B56}" dt="2022-10-17T07:23:39.645" v="1902" actId="26606"/>
          <ac:spMkLst>
            <pc:docMk/>
            <pc:sldMk cId="1606266696" sldId="324"/>
            <ac:spMk id="35" creationId="{E3E51905-F374-4E1A-97CF-B741584B74D5}"/>
          </ac:spMkLst>
        </pc:spChg>
        <pc:spChg chg="add mod">
          <ac:chgData name="James Woolley [jbw] (Staff)" userId="37d6818b-26e8-43fe-93fe-92b4859b992e" providerId="ADAL" clId="{EA334319-7981-4931-941B-1DC152731B56}" dt="2022-10-17T08:23:49.483" v="1934" actId="20577"/>
          <ac:spMkLst>
            <pc:docMk/>
            <pc:sldMk cId="1606266696" sldId="324"/>
            <ac:spMk id="37" creationId="{507D3882-0D98-EF4F-7CA1-827CE8D56EEA}"/>
          </ac:spMkLst>
        </pc:spChg>
        <pc:grpChg chg="add del">
          <ac:chgData name="James Woolley [jbw] (Staff)" userId="37d6818b-26e8-43fe-93fe-92b4859b992e" providerId="ADAL" clId="{EA334319-7981-4931-941B-1DC152731B56}" dt="2022-10-17T07:23:39.645" v="1902" actId="26606"/>
          <ac:grpSpMkLst>
            <pc:docMk/>
            <pc:sldMk cId="1606266696" sldId="324"/>
            <ac:grpSpMk id="13" creationId="{11999B20-6058-4C55-882E-A1FB050B69DD}"/>
          </ac:grpSpMkLst>
        </pc:grpChg>
        <pc:graphicFrameChg chg="add del">
          <ac:chgData name="James Woolley [jbw] (Staff)" userId="37d6818b-26e8-43fe-93fe-92b4859b992e" providerId="ADAL" clId="{EA334319-7981-4931-941B-1DC152731B56}" dt="2022-10-17T07:23:39.645" v="1902" actId="26606"/>
          <ac:graphicFrameMkLst>
            <pc:docMk/>
            <pc:sldMk cId="1606266696" sldId="324"/>
            <ac:graphicFrameMk id="5" creationId="{D4319398-A3B3-28FE-90C1-CF58015876B5}"/>
          </ac:graphicFrameMkLst>
        </pc:graphicFrameChg>
      </pc:sldChg>
      <pc:sldChg chg="modSp new del mod">
        <pc:chgData name="James Woolley [jbw] (Staff)" userId="37d6818b-26e8-43fe-93fe-92b4859b992e" providerId="ADAL" clId="{EA334319-7981-4931-941B-1DC152731B56}" dt="2022-10-14T11:53:25.800" v="191" actId="2696"/>
        <pc:sldMkLst>
          <pc:docMk/>
          <pc:sldMk cId="2051190939" sldId="324"/>
        </pc:sldMkLst>
        <pc:spChg chg="mod">
          <ac:chgData name="James Woolley [jbw] (Staff)" userId="37d6818b-26e8-43fe-93fe-92b4859b992e" providerId="ADAL" clId="{EA334319-7981-4931-941B-1DC152731B56}" dt="2022-10-14T11:53:10.450" v="118" actId="20577"/>
          <ac:spMkLst>
            <pc:docMk/>
            <pc:sldMk cId="2051190939" sldId="324"/>
            <ac:spMk id="2" creationId="{995F3A89-F655-048A-10D6-A35A49266C5B}"/>
          </ac:spMkLst>
        </pc:spChg>
        <pc:spChg chg="mod">
          <ac:chgData name="James Woolley [jbw] (Staff)" userId="37d6818b-26e8-43fe-93fe-92b4859b992e" providerId="ADAL" clId="{EA334319-7981-4931-941B-1DC152731B56}" dt="2022-10-14T11:53:22.571" v="190" actId="20577"/>
          <ac:spMkLst>
            <pc:docMk/>
            <pc:sldMk cId="2051190939" sldId="324"/>
            <ac:spMk id="3" creationId="{7A76A643-D105-5F6C-37F7-B30699237A06}"/>
          </ac:spMkLst>
        </pc:spChg>
      </pc:sldChg>
      <pc:sldChg chg="addSp modSp new mod setBg">
        <pc:chgData name="James Woolley [jbw] (Staff)" userId="37d6818b-26e8-43fe-93fe-92b4859b992e" providerId="ADAL" clId="{EA334319-7981-4931-941B-1DC152731B56}" dt="2022-10-17T09:26:14.394" v="2159" actId="20577"/>
        <pc:sldMkLst>
          <pc:docMk/>
          <pc:sldMk cId="2610918106" sldId="325"/>
        </pc:sldMkLst>
        <pc:spChg chg="mod">
          <ac:chgData name="James Woolley [jbw] (Staff)" userId="37d6818b-26e8-43fe-93fe-92b4859b992e" providerId="ADAL" clId="{EA334319-7981-4931-941B-1DC152731B56}" dt="2022-10-17T09:26:14.394" v="2159" actId="20577"/>
          <ac:spMkLst>
            <pc:docMk/>
            <pc:sldMk cId="2610918106" sldId="325"/>
            <ac:spMk id="2" creationId="{5C5DC11F-C054-20C0-D81E-0A6BEE416501}"/>
          </ac:spMkLst>
        </pc:spChg>
        <pc:spChg chg="mod">
          <ac:chgData name="James Woolley [jbw] (Staff)" userId="37d6818b-26e8-43fe-93fe-92b4859b992e" providerId="ADAL" clId="{EA334319-7981-4931-941B-1DC152731B56}" dt="2022-10-17T08:32:56.351" v="2131" actId="20577"/>
          <ac:spMkLst>
            <pc:docMk/>
            <pc:sldMk cId="2610918106" sldId="325"/>
            <ac:spMk id="3" creationId="{1F3506DA-9F3A-0C49-28F3-05C88C0768DA}"/>
          </ac:spMkLst>
        </pc:spChg>
        <pc:spChg chg="add">
          <ac:chgData name="James Woolley [jbw] (Staff)" userId="37d6818b-26e8-43fe-93fe-92b4859b992e" providerId="ADAL" clId="{EA334319-7981-4931-941B-1DC152731B56}" dt="2022-10-17T07:23:52.459" v="1906" actId="26606"/>
          <ac:spMkLst>
            <pc:docMk/>
            <pc:sldMk cId="2610918106" sldId="325"/>
            <ac:spMk id="8" creationId="{B775CD93-9DF2-48CB-9F57-1BCA9A46C7FA}"/>
          </ac:spMkLst>
        </pc:spChg>
        <pc:spChg chg="add">
          <ac:chgData name="James Woolley [jbw] (Staff)" userId="37d6818b-26e8-43fe-93fe-92b4859b992e" providerId="ADAL" clId="{EA334319-7981-4931-941B-1DC152731B56}" dt="2022-10-17T07:23:52.459" v="1906" actId="26606"/>
          <ac:spMkLst>
            <pc:docMk/>
            <pc:sldMk cId="2610918106" sldId="325"/>
            <ac:spMk id="10" creationId="{6166C6D1-23AC-49C4-BA07-238E4E9F8CEB}"/>
          </ac:spMkLst>
        </pc:spChg>
        <pc:spChg chg="add">
          <ac:chgData name="James Woolley [jbw] (Staff)" userId="37d6818b-26e8-43fe-93fe-92b4859b992e" providerId="ADAL" clId="{EA334319-7981-4931-941B-1DC152731B56}" dt="2022-10-17T07:23:52.459" v="1906" actId="26606"/>
          <ac:spMkLst>
            <pc:docMk/>
            <pc:sldMk cId="2610918106" sldId="325"/>
            <ac:spMk id="12" creationId="{1C091803-41C2-48E0-9228-5148460C7479}"/>
          </ac:spMkLst>
        </pc:spChg>
      </pc:sldChg>
      <pc:sldChg chg="new del">
        <pc:chgData name="James Woolley [jbw] (Staff)" userId="37d6818b-26e8-43fe-93fe-92b4859b992e" providerId="ADAL" clId="{EA334319-7981-4931-941B-1DC152731B56}" dt="2022-10-14T12:32:54.472" v="1289" actId="680"/>
        <pc:sldMkLst>
          <pc:docMk/>
          <pc:sldMk cId="1656775841" sldId="326"/>
        </pc:sldMkLst>
      </pc:sldChg>
      <pc:sldChg chg="addSp modSp new mod setBg">
        <pc:chgData name="James Woolley [jbw] (Staff)" userId="37d6818b-26e8-43fe-93fe-92b4859b992e" providerId="ADAL" clId="{EA334319-7981-4931-941B-1DC152731B56}" dt="2022-10-17T07:26:24.477" v="1921" actId="403"/>
        <pc:sldMkLst>
          <pc:docMk/>
          <pc:sldMk cId="2549582097" sldId="326"/>
        </pc:sldMkLst>
        <pc:spChg chg="mod">
          <ac:chgData name="James Woolley [jbw] (Staff)" userId="37d6818b-26e8-43fe-93fe-92b4859b992e" providerId="ADAL" clId="{EA334319-7981-4931-941B-1DC152731B56}" dt="2022-10-17T07:26:06.515" v="1918" actId="26606"/>
          <ac:spMkLst>
            <pc:docMk/>
            <pc:sldMk cId="2549582097" sldId="326"/>
            <ac:spMk id="2" creationId="{15A33770-E8E3-9E1E-8FD8-19081CDA9553}"/>
          </ac:spMkLst>
        </pc:spChg>
        <pc:spChg chg="mod">
          <ac:chgData name="James Woolley [jbw] (Staff)" userId="37d6818b-26e8-43fe-93fe-92b4859b992e" providerId="ADAL" clId="{EA334319-7981-4931-941B-1DC152731B56}" dt="2022-10-17T07:26:24.477" v="1921" actId="403"/>
          <ac:spMkLst>
            <pc:docMk/>
            <pc:sldMk cId="2549582097" sldId="326"/>
            <ac:spMk id="3" creationId="{A4071E3B-9A83-C70D-94A1-B22AFF9C5718}"/>
          </ac:spMkLst>
        </pc:spChg>
        <pc:spChg chg="add">
          <ac:chgData name="James Woolley [jbw] (Staff)" userId="37d6818b-26e8-43fe-93fe-92b4859b992e" providerId="ADAL" clId="{EA334319-7981-4931-941B-1DC152731B56}" dt="2022-10-17T07:26:06.515" v="1918" actId="26606"/>
          <ac:spMkLst>
            <pc:docMk/>
            <pc:sldMk cId="2549582097" sldId="326"/>
            <ac:spMk id="8" creationId="{C2554CA6-288E-4202-BC52-2E5A8F0C0AED}"/>
          </ac:spMkLst>
        </pc:spChg>
        <pc:spChg chg="add">
          <ac:chgData name="James Woolley [jbw] (Staff)" userId="37d6818b-26e8-43fe-93fe-92b4859b992e" providerId="ADAL" clId="{EA334319-7981-4931-941B-1DC152731B56}" dt="2022-10-17T07:26:06.515" v="1918" actId="26606"/>
          <ac:spMkLst>
            <pc:docMk/>
            <pc:sldMk cId="2549582097" sldId="326"/>
            <ac:spMk id="10" creationId="{B10BB131-AC8E-4A8E-A5D1-36260F720C3B}"/>
          </ac:spMkLst>
        </pc:spChg>
        <pc:spChg chg="add">
          <ac:chgData name="James Woolley [jbw] (Staff)" userId="37d6818b-26e8-43fe-93fe-92b4859b992e" providerId="ADAL" clId="{EA334319-7981-4931-941B-1DC152731B56}" dt="2022-10-17T07:26:06.515" v="1918" actId="26606"/>
          <ac:spMkLst>
            <pc:docMk/>
            <pc:sldMk cId="2549582097" sldId="326"/>
            <ac:spMk id="12" creationId="{5B7778FC-632E-4DCA-A7CB-0D7731CCF970}"/>
          </ac:spMkLst>
        </pc:spChg>
        <pc:spChg chg="add">
          <ac:chgData name="James Woolley [jbw] (Staff)" userId="37d6818b-26e8-43fe-93fe-92b4859b992e" providerId="ADAL" clId="{EA334319-7981-4931-941B-1DC152731B56}" dt="2022-10-17T07:26:06.515" v="1918" actId="26606"/>
          <ac:spMkLst>
            <pc:docMk/>
            <pc:sldMk cId="2549582097" sldId="326"/>
            <ac:spMk id="14" creationId="{FA23A907-97FB-4A8F-880A-DD77401C4296}"/>
          </ac:spMkLst>
        </pc:spChg>
      </pc:sldChg>
      <pc:sldChg chg="modSp new del mod">
        <pc:chgData name="James Woolley [jbw] (Staff)" userId="37d6818b-26e8-43fe-93fe-92b4859b992e" providerId="ADAL" clId="{EA334319-7981-4931-941B-1DC152731B56}" dt="2022-10-14T13:10:34.064" v="1899" actId="2696"/>
        <pc:sldMkLst>
          <pc:docMk/>
          <pc:sldMk cId="1019488355" sldId="327"/>
        </pc:sldMkLst>
        <pc:spChg chg="mod">
          <ac:chgData name="James Woolley [jbw] (Staff)" userId="37d6818b-26e8-43fe-93fe-92b4859b992e" providerId="ADAL" clId="{EA334319-7981-4931-941B-1DC152731B56}" dt="2022-10-14T12:33:24.623" v="1373" actId="20577"/>
          <ac:spMkLst>
            <pc:docMk/>
            <pc:sldMk cId="1019488355" sldId="327"/>
            <ac:spMk id="2" creationId="{EEAA0B79-A9F4-6299-999A-D820A50B22DB}"/>
          </ac:spMkLst>
        </pc:spChg>
      </pc:sldChg>
      <pc:sldChg chg="addSp modSp new mod setBg">
        <pc:chgData name="James Woolley [jbw] (Staff)" userId="37d6818b-26e8-43fe-93fe-92b4859b992e" providerId="ADAL" clId="{EA334319-7981-4931-941B-1DC152731B56}" dt="2022-10-17T08:29:34.476" v="2075" actId="20577"/>
        <pc:sldMkLst>
          <pc:docMk/>
          <pc:sldMk cId="2038029346" sldId="328"/>
        </pc:sldMkLst>
        <pc:spChg chg="mod">
          <ac:chgData name="James Woolley [jbw] (Staff)" userId="37d6818b-26e8-43fe-93fe-92b4859b992e" providerId="ADAL" clId="{EA334319-7981-4931-941B-1DC152731B56}" dt="2022-10-17T07:26:31.570" v="1922" actId="26606"/>
          <ac:spMkLst>
            <pc:docMk/>
            <pc:sldMk cId="2038029346" sldId="328"/>
            <ac:spMk id="2" creationId="{88EFD738-77CF-018D-74D7-239889361B7E}"/>
          </ac:spMkLst>
        </pc:spChg>
        <pc:spChg chg="mod">
          <ac:chgData name="James Woolley [jbw] (Staff)" userId="37d6818b-26e8-43fe-93fe-92b4859b992e" providerId="ADAL" clId="{EA334319-7981-4931-941B-1DC152731B56}" dt="2022-10-17T08:29:34.476" v="2075" actId="20577"/>
          <ac:spMkLst>
            <pc:docMk/>
            <pc:sldMk cId="2038029346" sldId="328"/>
            <ac:spMk id="3" creationId="{941C8DE6-DC04-F42A-8222-1EE6828AA1BF}"/>
          </ac:spMkLst>
        </pc:spChg>
        <pc:spChg chg="add">
          <ac:chgData name="James Woolley [jbw] (Staff)" userId="37d6818b-26e8-43fe-93fe-92b4859b992e" providerId="ADAL" clId="{EA334319-7981-4931-941B-1DC152731B56}" dt="2022-10-17T07:26:31.570" v="1922" actId="26606"/>
          <ac:spMkLst>
            <pc:docMk/>
            <pc:sldMk cId="2038029346" sldId="328"/>
            <ac:spMk id="8" creationId="{C2554CA6-288E-4202-BC52-2E5A8F0C0AED}"/>
          </ac:spMkLst>
        </pc:spChg>
        <pc:spChg chg="add">
          <ac:chgData name="James Woolley [jbw] (Staff)" userId="37d6818b-26e8-43fe-93fe-92b4859b992e" providerId="ADAL" clId="{EA334319-7981-4931-941B-1DC152731B56}" dt="2022-10-17T07:26:31.570" v="1922" actId="26606"/>
          <ac:spMkLst>
            <pc:docMk/>
            <pc:sldMk cId="2038029346" sldId="328"/>
            <ac:spMk id="10" creationId="{B10BB131-AC8E-4A8E-A5D1-36260F720C3B}"/>
          </ac:spMkLst>
        </pc:spChg>
        <pc:spChg chg="add">
          <ac:chgData name="James Woolley [jbw] (Staff)" userId="37d6818b-26e8-43fe-93fe-92b4859b992e" providerId="ADAL" clId="{EA334319-7981-4931-941B-1DC152731B56}" dt="2022-10-17T07:26:31.570" v="1922" actId="26606"/>
          <ac:spMkLst>
            <pc:docMk/>
            <pc:sldMk cId="2038029346" sldId="328"/>
            <ac:spMk id="12" creationId="{5B7778FC-632E-4DCA-A7CB-0D7731CCF970}"/>
          </ac:spMkLst>
        </pc:spChg>
        <pc:spChg chg="add">
          <ac:chgData name="James Woolley [jbw] (Staff)" userId="37d6818b-26e8-43fe-93fe-92b4859b992e" providerId="ADAL" clId="{EA334319-7981-4931-941B-1DC152731B56}" dt="2022-10-17T07:26:31.570" v="1922" actId="26606"/>
          <ac:spMkLst>
            <pc:docMk/>
            <pc:sldMk cId="2038029346" sldId="328"/>
            <ac:spMk id="14" creationId="{FA23A907-97FB-4A8F-880A-DD77401C4296}"/>
          </ac:spMkLst>
        </pc:spChg>
      </pc:sldChg>
      <pc:sldChg chg="addSp modSp new mod setBg">
        <pc:chgData name="James Woolley [jbw] (Staff)" userId="37d6818b-26e8-43fe-93fe-92b4859b992e" providerId="ADAL" clId="{EA334319-7981-4931-941B-1DC152731B56}" dt="2022-10-17T07:29:01.348" v="1931" actId="20577"/>
        <pc:sldMkLst>
          <pc:docMk/>
          <pc:sldMk cId="4040063974" sldId="329"/>
        </pc:sldMkLst>
        <pc:spChg chg="mod">
          <ac:chgData name="James Woolley [jbw] (Staff)" userId="37d6818b-26e8-43fe-93fe-92b4859b992e" providerId="ADAL" clId="{EA334319-7981-4931-941B-1DC152731B56}" dt="2022-10-17T07:28:58.965" v="1930" actId="26606"/>
          <ac:spMkLst>
            <pc:docMk/>
            <pc:sldMk cId="4040063974" sldId="329"/>
            <ac:spMk id="2" creationId="{58F13164-1579-6A16-34A7-710A03317509}"/>
          </ac:spMkLst>
        </pc:spChg>
        <pc:spChg chg="mod">
          <ac:chgData name="James Woolley [jbw] (Staff)" userId="37d6818b-26e8-43fe-93fe-92b4859b992e" providerId="ADAL" clId="{EA334319-7981-4931-941B-1DC152731B56}" dt="2022-10-17T07:29:01.348" v="1931" actId="20577"/>
          <ac:spMkLst>
            <pc:docMk/>
            <pc:sldMk cId="4040063974" sldId="329"/>
            <ac:spMk id="3" creationId="{C7267561-CA99-92D4-91F1-DAF8A18850F4}"/>
          </ac:spMkLst>
        </pc:spChg>
        <pc:spChg chg="add">
          <ac:chgData name="James Woolley [jbw] (Staff)" userId="37d6818b-26e8-43fe-93fe-92b4859b992e" providerId="ADAL" clId="{EA334319-7981-4931-941B-1DC152731B56}" dt="2022-10-17T07:28:58.965" v="1930" actId="26606"/>
          <ac:spMkLst>
            <pc:docMk/>
            <pc:sldMk cId="4040063974" sldId="329"/>
            <ac:spMk id="8" creationId="{C2554CA6-288E-4202-BC52-2E5A8F0C0AED}"/>
          </ac:spMkLst>
        </pc:spChg>
        <pc:spChg chg="add">
          <ac:chgData name="James Woolley [jbw] (Staff)" userId="37d6818b-26e8-43fe-93fe-92b4859b992e" providerId="ADAL" clId="{EA334319-7981-4931-941B-1DC152731B56}" dt="2022-10-17T07:28:58.965" v="1930" actId="26606"/>
          <ac:spMkLst>
            <pc:docMk/>
            <pc:sldMk cId="4040063974" sldId="329"/>
            <ac:spMk id="10" creationId="{B10BB131-AC8E-4A8E-A5D1-36260F720C3B}"/>
          </ac:spMkLst>
        </pc:spChg>
        <pc:spChg chg="add">
          <ac:chgData name="James Woolley [jbw] (Staff)" userId="37d6818b-26e8-43fe-93fe-92b4859b992e" providerId="ADAL" clId="{EA334319-7981-4931-941B-1DC152731B56}" dt="2022-10-17T07:28:58.965" v="1930" actId="26606"/>
          <ac:spMkLst>
            <pc:docMk/>
            <pc:sldMk cId="4040063974" sldId="329"/>
            <ac:spMk id="12" creationId="{5B7778FC-632E-4DCA-A7CB-0D7731CCF970}"/>
          </ac:spMkLst>
        </pc:spChg>
        <pc:spChg chg="add">
          <ac:chgData name="James Woolley [jbw] (Staff)" userId="37d6818b-26e8-43fe-93fe-92b4859b992e" providerId="ADAL" clId="{EA334319-7981-4931-941B-1DC152731B56}" dt="2022-10-17T07:28:58.965" v="1930" actId="26606"/>
          <ac:spMkLst>
            <pc:docMk/>
            <pc:sldMk cId="4040063974" sldId="329"/>
            <ac:spMk id="14" creationId="{FA23A907-97FB-4A8F-880A-DD77401C429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353543687053441"/>
          <c:y val="0.21230355933645886"/>
          <c:w val="0.50327516694945595"/>
          <c:h val="0.63805136288901143"/>
        </c:manualLayout>
      </c:layout>
      <c:radarChart>
        <c:radarStyle val="marker"/>
        <c:varyColors val="0"/>
        <c:ser>
          <c:idx val="1"/>
          <c:order val="0"/>
          <c:spPr>
            <a:ln w="12700" cap="flat" cmpd="sng" algn="ctr">
              <a:solidFill>
                <a:srgbClr val="F8A800"/>
              </a:solidFill>
              <a:prstDash val="solid"/>
              <a:miter lim="800000"/>
            </a:ln>
            <a:effectLst/>
          </c:spPr>
          <c:marker>
            <c:symbol val="none"/>
          </c:marker>
          <c:dLbls>
            <c:dLbl>
              <c:idx val="0"/>
              <c:layout>
                <c:manualLayout>
                  <c:x val="0"/>
                  <c:y val="2.2591448114047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71-48F8-9F40-FDD742F7E03B}"/>
                </c:ext>
              </c:extLst>
            </c:dLbl>
            <c:dLbl>
              <c:idx val="1"/>
              <c:layout>
                <c:manualLayout>
                  <c:x val="-1.2267452092701754E-2"/>
                  <c:y val="1.4119655071279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971-48F8-9F40-FDD742F7E03B}"/>
                </c:ext>
              </c:extLst>
            </c:dLbl>
            <c:dLbl>
              <c:idx val="2"/>
              <c:layout>
                <c:manualLayout>
                  <c:x val="-2.2081413766863248E-2"/>
                  <c:y val="-3.3887172171071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71-48F8-9F40-FDD742F7E03B}"/>
                </c:ext>
              </c:extLst>
            </c:dLbl>
            <c:dLbl>
              <c:idx val="5"/>
              <c:layout>
                <c:manualLayout>
                  <c:x val="1.4720942511242105E-2"/>
                  <c:y val="-1.41196550712797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71-48F8-9F40-FDD742F7E03B}"/>
                </c:ext>
              </c:extLst>
            </c:dLbl>
            <c:dLbl>
              <c:idx val="7"/>
              <c:layout>
                <c:manualLayout>
                  <c:x val="0"/>
                  <c:y val="1.4119655071279748E-2"/>
                </c:manualLayout>
              </c:layout>
              <c:tx>
                <c:rich>
                  <a:bodyPr/>
                  <a:lstStyle/>
                  <a:p>
                    <a:r>
                      <a:rPr lang="en-US"/>
                      <a:t>72%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99-4938-B002-81F8E64E0CE8}"/>
                </c:ext>
              </c:extLst>
            </c:dLbl>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'Key metrics summary (slide 4)'!$C$8:$C$15</c:f>
              <c:strCache>
                <c:ptCount val="8"/>
                <c:pt idx="0">
                  <c:v>Supported to use own devices</c:v>
                </c:pt>
                <c:pt idx="1">
                  <c:v>Support access to online platforms/services off site</c:v>
                </c:pt>
                <c:pt idx="2">
                  <c:v>Quality of the online learning environment</c:v>
                </c:pt>
                <c:pt idx="3">
                  <c:v>Engaging and motivating online learning materials</c:v>
                </c:pt>
                <c:pt idx="4">
                  <c:v>Online learning is convenient </c:v>
                </c:pt>
                <c:pt idx="5">
                  <c:v>Quality of online learning on course</c:v>
                </c:pt>
                <c:pt idx="6">
                  <c:v>Provided reward/recognition for digital skills</c:v>
                </c:pt>
                <c:pt idx="7">
                  <c:v>Supported to learn effectively online</c:v>
                </c:pt>
              </c:strCache>
            </c:strRef>
          </c:cat>
          <c:val>
            <c:numRef>
              <c:f>'Key metrics summary (slide 4)'!$D$8:$D$15</c:f>
              <c:numCache>
                <c:formatCode>0%</c:formatCode>
                <c:ptCount val="8"/>
                <c:pt idx="0">
                  <c:v>0.80720000000000003</c:v>
                </c:pt>
                <c:pt idx="1">
                  <c:v>0.74399999999999999</c:v>
                </c:pt>
                <c:pt idx="2">
                  <c:v>0.8256</c:v>
                </c:pt>
                <c:pt idx="3">
                  <c:v>0.44330000000000003</c:v>
                </c:pt>
                <c:pt idx="4">
                  <c:v>0.72360000000000002</c:v>
                </c:pt>
                <c:pt idx="5">
                  <c:v>0.80389999999999995</c:v>
                </c:pt>
                <c:pt idx="6">
                  <c:v>0.21790000000000001</c:v>
                </c:pt>
                <c:pt idx="7">
                  <c:v>0.71860000000000002</c:v>
                </c:pt>
              </c:numCache>
            </c:numRef>
          </c:val>
          <c:extLst>
            <c:ext xmlns:c16="http://schemas.microsoft.com/office/drawing/2014/chart" uri="{C3380CC4-5D6E-409C-BE32-E72D297353CC}">
              <c16:uniqueId val="{00000000-EA81-4840-B459-55312AC342D7}"/>
            </c:ext>
          </c:extLst>
        </c:ser>
        <c:dLbls>
          <c:showLegendKey val="0"/>
          <c:showVal val="0"/>
          <c:showCatName val="0"/>
          <c:showSerName val="0"/>
          <c:showPercent val="0"/>
          <c:showBubbleSize val="0"/>
        </c:dLbls>
        <c:axId val="693082816"/>
        <c:axId val="693084512"/>
      </c:radarChart>
      <c:catAx>
        <c:axId val="69308281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93084512"/>
        <c:crosses val="autoZero"/>
        <c:auto val="1"/>
        <c:lblAlgn val="ctr"/>
        <c:lblOffset val="100"/>
        <c:noMultiLvlLbl val="0"/>
      </c:catAx>
      <c:valAx>
        <c:axId val="693084512"/>
        <c:scaling>
          <c:orientation val="minMax"/>
          <c:max val="1"/>
        </c:scaling>
        <c:delete val="1"/>
        <c:axPos val="l"/>
        <c:majorGridlines>
          <c:spPr>
            <a:ln w="9525" cap="flat" cmpd="sng" algn="ctr">
              <a:solidFill>
                <a:schemeClr val="tx1">
                  <a:lumMod val="15000"/>
                  <a:lumOff val="85000"/>
                </a:schemeClr>
              </a:solidFill>
              <a:prstDash val="solid"/>
              <a:round/>
            </a:ln>
            <a:effectLst/>
          </c:spPr>
        </c:majorGridlines>
        <c:numFmt formatCode="0%" sourceLinked="1"/>
        <c:majorTickMark val="out"/>
        <c:minorTickMark val="none"/>
        <c:tickLblPos val="nextTo"/>
        <c:crossAx val="693082816"/>
        <c:crosses val="autoZero"/>
        <c:crossBetween val="between"/>
        <c:majorUnit val="0.2"/>
      </c:valAx>
      <c:spPr>
        <a:noFill/>
        <a:ln>
          <a:noFill/>
        </a:ln>
        <a:effectLst/>
      </c:spPr>
    </c:plotArea>
    <c:plotVisOnly val="1"/>
    <c:dispBlanksAs val="gap"/>
    <c:showDLblsOverMax val="0"/>
    <c:extLst/>
  </c:chart>
  <c:spPr>
    <a:noFill/>
    <a:ln w="6350" cap="flat" cmpd="sng" algn="ctr">
      <a:noFill/>
      <a:prstDash val="solid"/>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i="0">
                <a:solidFill>
                  <a:schemeClr val="bg1"/>
                </a:solidFill>
                <a:effectLst/>
                <a:latin typeface="Arial" panose="020B0604020202020204" pitchFamily="34" charset="0"/>
                <a:cs typeface="Arial" panose="020B0604020202020204" pitchFamily="34" charset="0"/>
              </a:rPr>
              <a:t>Which of these devices do you regularly use for learning?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2229836547572453"/>
          <c:y val="2.464805412194156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4"/>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'Devices used (slide 11)'!$E$9:$E$16</c:f>
              <c:strCache>
                <c:ptCount val="8"/>
                <c:pt idx="0">
                  <c:v>Desktop computer</c:v>
                </c:pt>
                <c:pt idx="1">
                  <c:v>Laptop</c:v>
                </c:pt>
                <c:pt idx="2">
                  <c:v>Tablet</c:v>
                </c:pt>
                <c:pt idx="3">
                  <c:v>Smartphone</c:v>
                </c:pt>
                <c:pt idx="4">
                  <c:v>Additional screen</c:v>
                </c:pt>
                <c:pt idx="5">
                  <c:v>Additional mic or headset</c:v>
                </c:pt>
                <c:pt idx="6">
                  <c:v>Additional camera or webcam</c:v>
                </c:pt>
                <c:pt idx="7">
                  <c:v>None of these</c:v>
                </c:pt>
              </c:strCache>
            </c:strRef>
          </c:cat>
          <c:val>
            <c:numRef>
              <c:f>'Devices used (slide 11)'!$F$9:$F$16</c:f>
              <c:numCache>
                <c:formatCode>0%</c:formatCode>
                <c:ptCount val="8"/>
                <c:pt idx="0">
                  <c:v>0.27889999999999998</c:v>
                </c:pt>
                <c:pt idx="1">
                  <c:v>0.93100000000000005</c:v>
                </c:pt>
                <c:pt idx="2">
                  <c:v>0.2009</c:v>
                </c:pt>
                <c:pt idx="3">
                  <c:v>0.68669999999999998</c:v>
                </c:pt>
                <c:pt idx="4">
                  <c:v>0.1439</c:v>
                </c:pt>
                <c:pt idx="5">
                  <c:v>0.2084</c:v>
                </c:pt>
                <c:pt idx="6">
                  <c:v>0.1004</c:v>
                </c:pt>
                <c:pt idx="7">
                  <c:v>0</c:v>
                </c:pt>
              </c:numCache>
            </c:numRef>
          </c:val>
          <c:extLst>
            <c:ext xmlns:c16="http://schemas.microsoft.com/office/drawing/2014/chart" uri="{C3380CC4-5D6E-409C-BE32-E72D297353CC}">
              <c16:uniqueId val="{00000000-EBC3-4E91-9FC5-7D68DC1DA174}"/>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Overall, how would you rate the quality of the online learning environment?</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'Online environment (slide 15)'!$E$7</c:f>
              <c:strCache>
                <c:ptCount val="1"/>
                <c:pt idx="0">
                  <c:v>Overall, how would you rate the quality of the online learning environment?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environment (slide 15)'!$D$8:$D$14</c:f>
              <c:strCache>
                <c:ptCount val="7"/>
                <c:pt idx="0">
                  <c:v>Best imaginable</c:v>
                </c:pt>
                <c:pt idx="1">
                  <c:v>Excellent</c:v>
                </c:pt>
                <c:pt idx="2">
                  <c:v>Good</c:v>
                </c:pt>
                <c:pt idx="3">
                  <c:v>Average</c:v>
                </c:pt>
                <c:pt idx="4">
                  <c:v>Poor</c:v>
                </c:pt>
                <c:pt idx="5">
                  <c:v>Awful</c:v>
                </c:pt>
                <c:pt idx="6">
                  <c:v>Worst imaginable</c:v>
                </c:pt>
              </c:strCache>
            </c:strRef>
          </c:cat>
          <c:val>
            <c:numRef>
              <c:f>'Online environment (slide 15)'!$E$8:$E$14</c:f>
              <c:numCache>
                <c:formatCode>0%</c:formatCode>
                <c:ptCount val="7"/>
                <c:pt idx="0">
                  <c:v>3.3099999999999997E-2</c:v>
                </c:pt>
                <c:pt idx="1">
                  <c:v>0.31580000000000003</c:v>
                </c:pt>
                <c:pt idx="2">
                  <c:v>0.47670000000000001</c:v>
                </c:pt>
                <c:pt idx="3">
                  <c:v>0.1338</c:v>
                </c:pt>
                <c:pt idx="4">
                  <c:v>2.5600000000000001E-2</c:v>
                </c:pt>
                <c:pt idx="5">
                  <c:v>1.2E-2</c:v>
                </c:pt>
                <c:pt idx="6">
                  <c:v>3.0000000000000001E-3</c:v>
                </c:pt>
              </c:numCache>
            </c:numRef>
          </c:val>
          <c:extLst>
            <c:ext xmlns:c16="http://schemas.microsoft.com/office/drawing/2014/chart" uri="{C3380CC4-5D6E-409C-BE32-E72D297353CC}">
              <c16:uniqueId val="{00000000-79C2-44D0-8B12-BACC1EC4C9BC}"/>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What would you prefer us to invest in?</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'Prefer invest (slide 16)'!$E$7</c:f>
              <c:strCache>
                <c:ptCount val="1"/>
                <c:pt idx="0">
                  <c:v>What would you prefer us to invest in?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 invest (slide 16)'!$D$8:$D$11</c:f>
              <c:strCache>
                <c:ptCount val="4"/>
                <c:pt idx="0">
                  <c:v>More computers and devices</c:v>
                </c:pt>
                <c:pt idx="1">
                  <c:v>Upgrade platforms and systems</c:v>
                </c:pt>
                <c:pt idx="2">
                  <c:v>Specialist software for your course</c:v>
                </c:pt>
                <c:pt idx="3">
                  <c:v>IT support</c:v>
                </c:pt>
              </c:strCache>
            </c:strRef>
          </c:cat>
          <c:val>
            <c:numRef>
              <c:f>'Prefer invest (slide 16)'!$E$8:$E$11</c:f>
              <c:numCache>
                <c:formatCode>0%</c:formatCode>
                <c:ptCount val="4"/>
                <c:pt idx="0">
                  <c:v>0.11840000000000001</c:v>
                </c:pt>
                <c:pt idx="1">
                  <c:v>0.43769999999999998</c:v>
                </c:pt>
                <c:pt idx="2">
                  <c:v>0.3271</c:v>
                </c:pt>
                <c:pt idx="3">
                  <c:v>0.1168</c:v>
                </c:pt>
              </c:numCache>
            </c:numRef>
          </c:val>
          <c:extLst>
            <c:ext xmlns:c16="http://schemas.microsoft.com/office/drawing/2014/chart" uri="{C3380CC4-5D6E-409C-BE32-E72D297353CC}">
              <c16:uniqueId val="{00000000-C9B0-400D-B7A0-990DF4013F7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a:solidFill>
                  <a:schemeClr val="bg1"/>
                </a:solidFill>
              </a:rPr>
              <a:t>Have any of these made it difficult for you to learn online? </a:t>
            </a:r>
            <a:r>
              <a:rPr lang="en-GB" sz="1100" b="0">
                <a:solidFill>
                  <a:schemeClr val="bg1"/>
                </a:solidFill>
              </a:rPr>
              <a:t>(tick all that apply)</a:t>
            </a:r>
          </a:p>
        </c:rich>
      </c:tx>
      <c:layout>
        <c:manualLayout>
          <c:xMode val="edge"/>
          <c:yMode val="edge"/>
          <c:x val="0.12836654389763877"/>
          <c:y val="2.4648101236326839E-2"/>
        </c:manualLayout>
      </c:layout>
      <c:overlay val="0"/>
      <c:spPr>
        <a:noFill/>
        <a:ln>
          <a:noFill/>
        </a:ln>
        <a:effectLst/>
      </c:spPr>
      <c:txPr>
        <a:bodyPr rot="0" spcFirstLastPara="1" vertOverflow="ellipsis" vert="horz" wrap="square" anchor="ctr" anchorCtr="1"/>
        <a:lstStyle/>
        <a:p>
          <a:pPr>
            <a:defRPr sz="1100" b="0"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D224C"/>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'Difficulties (slide 18)'!$E$8:$E$14</c:f>
              <c:strCache>
                <c:ptCount val="7"/>
                <c:pt idx="1">
                  <c:v>No suitable computer/device</c:v>
                </c:pt>
                <c:pt idx="2">
                  <c:v>No safe, private area to work</c:v>
                </c:pt>
                <c:pt idx="3">
                  <c:v>Poor wifi connection</c:v>
                </c:pt>
                <c:pt idx="4">
                  <c:v>Mobile data costs</c:v>
                </c:pt>
                <c:pt idx="5">
                  <c:v>Can't access learning platforms</c:v>
                </c:pt>
                <c:pt idx="6">
                  <c:v>None of these</c:v>
                </c:pt>
              </c:strCache>
            </c:strRef>
          </c:cat>
          <c:val>
            <c:numRef>
              <c:f>'Difficulties (slide 18)'!$F$8:$F$14</c:f>
              <c:numCache>
                <c:formatCode>0%</c:formatCode>
                <c:ptCount val="7"/>
                <c:pt idx="0" formatCode="General">
                  <c:v>0</c:v>
                </c:pt>
                <c:pt idx="1">
                  <c:v>0.108</c:v>
                </c:pt>
                <c:pt idx="2">
                  <c:v>0.129</c:v>
                </c:pt>
                <c:pt idx="3">
                  <c:v>0.52100000000000002</c:v>
                </c:pt>
                <c:pt idx="4">
                  <c:v>0.125</c:v>
                </c:pt>
                <c:pt idx="5">
                  <c:v>0.18</c:v>
                </c:pt>
                <c:pt idx="6">
                  <c:v>0.37</c:v>
                </c:pt>
              </c:numCache>
            </c:numRef>
          </c:val>
          <c:extLst>
            <c:ext xmlns:c16="http://schemas.microsoft.com/office/drawing/2014/chart" uri="{C3380CC4-5D6E-409C-BE32-E72D297353CC}">
              <c16:uniqueId val="{00000000-E0DC-4247-9181-B3036ADC37D4}"/>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General"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i="0">
                <a:solidFill>
                  <a:schemeClr val="bg1"/>
                </a:solidFill>
                <a:effectLst/>
                <a:latin typeface="Arial" panose="020B0604020202020204" pitchFamily="34" charset="0"/>
                <a:cs typeface="Arial" panose="020B0604020202020204" pitchFamily="34" charset="0"/>
              </a:rPr>
              <a:t>In the last two weeks, which of these learning activities have you done?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12836654389763877"/>
          <c:y val="2.4648101236326839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D224C"/>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'Which activities (slide 19)'!$E$9:$E$20</c:f>
              <c:strCache>
                <c:ptCount val="12"/>
                <c:pt idx="0">
                  <c:v>Live online lecture or class</c:v>
                </c:pt>
                <c:pt idx="1">
                  <c:v>Access recorded lecture or class</c:v>
                </c:pt>
                <c:pt idx="2">
                  <c:v>Mixed face-to-face / online class</c:v>
                </c:pt>
                <c:pt idx="3">
                  <c:v>Computer-marked test or practice paper</c:v>
                </c:pt>
                <c:pt idx="4">
                  <c:v>Live quizzing or polling</c:v>
                </c:pt>
                <c:pt idx="5">
                  <c:v>Online research tasks</c:v>
                </c:pt>
                <c:pt idx="6">
                  <c:v>Online text-based discussion</c:v>
                </c:pt>
                <c:pt idx="7">
                  <c:v>Collaborate online eg shared report</c:v>
                </c:pt>
                <c:pt idx="8">
                  <c:v>Virtual lab, practical or field work</c:v>
                </c:pt>
                <c:pt idx="9">
                  <c:v>Online game or simulation</c:v>
                </c:pt>
                <c:pt idx="10">
                  <c:v>Use a virtual reality headset</c:v>
                </c:pt>
                <c:pt idx="11">
                  <c:v>None of these</c:v>
                </c:pt>
              </c:strCache>
            </c:strRef>
          </c:cat>
          <c:val>
            <c:numRef>
              <c:f>'Which activities (slide 19)'!$F$9:$F$20</c:f>
              <c:numCache>
                <c:formatCode>0.00%</c:formatCode>
                <c:ptCount val="12"/>
                <c:pt idx="0">
                  <c:v>0.48699999999999999</c:v>
                </c:pt>
                <c:pt idx="1">
                  <c:v>0.72299999999999998</c:v>
                </c:pt>
                <c:pt idx="2">
                  <c:v>0.39</c:v>
                </c:pt>
                <c:pt idx="3">
                  <c:v>0.19700000000000001</c:v>
                </c:pt>
                <c:pt idx="4">
                  <c:v>0.151</c:v>
                </c:pt>
                <c:pt idx="5">
                  <c:v>0.35099999999999998</c:v>
                </c:pt>
                <c:pt idx="6">
                  <c:v>9.7000000000000003E-2</c:v>
                </c:pt>
                <c:pt idx="7">
                  <c:v>0.112</c:v>
                </c:pt>
                <c:pt idx="8">
                  <c:v>9.7000000000000003E-2</c:v>
                </c:pt>
                <c:pt idx="9">
                  <c:v>5.6000000000000001E-2</c:v>
                </c:pt>
                <c:pt idx="10">
                  <c:v>6.0000000000000001E-3</c:v>
                </c:pt>
                <c:pt idx="11">
                  <c:v>9.0999999999999998E-2</c:v>
                </c:pt>
              </c:numCache>
            </c:numRef>
          </c:val>
          <c:extLst>
            <c:ext xmlns:c16="http://schemas.microsoft.com/office/drawing/2014/chart" uri="{C3380CC4-5D6E-409C-BE32-E72D297353CC}">
              <c16:uniqueId val="{00000000-30FC-47AB-88CF-0F2CAF21F736}"/>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0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How much do you agree that your online learning materials are:</a:t>
            </a:r>
          </a:p>
        </c:rich>
      </c:tx>
      <c:layout>
        <c:manualLayout>
          <c:xMode val="edge"/>
          <c:yMode val="edge"/>
          <c:x val="0.24645861833522814"/>
          <c:y val="2.9507166732596391E-2"/>
        </c:manualLayout>
      </c:layout>
      <c:overlay val="0"/>
      <c:spPr>
        <a:noFill/>
        <a:ln>
          <a:noFill/>
        </a:ln>
        <a:effectLst/>
      </c:spPr>
      <c:txPr>
        <a:bodyPr rot="0" spcFirstLastPara="1" vertOverflow="ellipsis" vert="horz" wrap="square" anchor="ctr" anchorCtr="1"/>
        <a:lstStyle/>
        <a:p>
          <a:pPr algn="ct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'Online materials (slide 20)'!$G$7</c:f>
              <c:strCache>
                <c:ptCount val="1"/>
                <c:pt idx="0">
                  <c:v>Agree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20)'!$F$8:$F$11</c:f>
              <c:strCache>
                <c:ptCount val="4"/>
                <c:pt idx="0">
                  <c:v>Engaging and motivating</c:v>
                </c:pt>
                <c:pt idx="1">
                  <c:v>At the right level and pace</c:v>
                </c:pt>
                <c:pt idx="2">
                  <c:v>Accessible to you</c:v>
                </c:pt>
                <c:pt idx="3">
                  <c:v>Available in good time</c:v>
                </c:pt>
              </c:strCache>
            </c:strRef>
          </c:cat>
          <c:val>
            <c:numRef>
              <c:f>'Online materials (slide 20)'!$G$8:$G$11</c:f>
              <c:numCache>
                <c:formatCode>0.00%</c:formatCode>
                <c:ptCount val="4"/>
                <c:pt idx="0">
                  <c:v>0.443</c:v>
                </c:pt>
                <c:pt idx="1">
                  <c:v>0.62</c:v>
                </c:pt>
                <c:pt idx="2">
                  <c:v>0.77100000000000002</c:v>
                </c:pt>
                <c:pt idx="3">
                  <c:v>0.66800000000000004</c:v>
                </c:pt>
              </c:numCache>
            </c:numRef>
          </c:val>
          <c:extLst>
            <c:ext xmlns:c16="http://schemas.microsoft.com/office/drawing/2014/chart" uri="{C3380CC4-5D6E-409C-BE32-E72D297353CC}">
              <c16:uniqueId val="{00000000-79FB-445E-897E-E32D6B234F9B}"/>
            </c:ext>
          </c:extLst>
        </c:ser>
        <c:ser>
          <c:idx val="1"/>
          <c:order val="1"/>
          <c:tx>
            <c:strRef>
              <c:f>'Online materials (slide 20)'!$H$7</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20)'!$F$8:$F$11</c:f>
              <c:strCache>
                <c:ptCount val="4"/>
                <c:pt idx="0">
                  <c:v>Engaging and motivating</c:v>
                </c:pt>
                <c:pt idx="1">
                  <c:v>At the right level and pace</c:v>
                </c:pt>
                <c:pt idx="2">
                  <c:v>Accessible to you</c:v>
                </c:pt>
                <c:pt idx="3">
                  <c:v>Available in good time</c:v>
                </c:pt>
              </c:strCache>
            </c:strRef>
          </c:cat>
          <c:val>
            <c:numRef>
              <c:f>'Online materials (slide 20)'!$H$8:$H$11</c:f>
              <c:numCache>
                <c:formatCode>0.00%</c:formatCode>
                <c:ptCount val="4"/>
                <c:pt idx="0">
                  <c:v>0.40500000000000003</c:v>
                </c:pt>
                <c:pt idx="1">
                  <c:v>0.31</c:v>
                </c:pt>
                <c:pt idx="2">
                  <c:v>0.20200000000000001</c:v>
                </c:pt>
                <c:pt idx="3">
                  <c:v>0.27</c:v>
                </c:pt>
              </c:numCache>
            </c:numRef>
          </c:val>
          <c:extLst>
            <c:ext xmlns:c16="http://schemas.microsoft.com/office/drawing/2014/chart" uri="{C3380CC4-5D6E-409C-BE32-E72D297353CC}">
              <c16:uniqueId val="{00000001-79FB-445E-897E-E32D6B234F9B}"/>
            </c:ext>
          </c:extLst>
        </c:ser>
        <c:ser>
          <c:idx val="2"/>
          <c:order val="2"/>
          <c:tx>
            <c:strRef>
              <c:f>'Online materials (slide 20)'!$I$7</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20)'!$F$8:$F$11</c:f>
              <c:strCache>
                <c:ptCount val="4"/>
                <c:pt idx="0">
                  <c:v>Engaging and motivating</c:v>
                </c:pt>
                <c:pt idx="1">
                  <c:v>At the right level and pace</c:v>
                </c:pt>
                <c:pt idx="2">
                  <c:v>Accessible to you</c:v>
                </c:pt>
                <c:pt idx="3">
                  <c:v>Available in good time</c:v>
                </c:pt>
              </c:strCache>
            </c:strRef>
          </c:cat>
          <c:val>
            <c:numRef>
              <c:f>'Online materials (slide 20)'!$I$8:$I$11</c:f>
              <c:numCache>
                <c:formatCode>0.00%</c:formatCode>
                <c:ptCount val="4"/>
                <c:pt idx="0">
                  <c:v>0.151</c:v>
                </c:pt>
                <c:pt idx="1">
                  <c:v>7.0000000000000007E-2</c:v>
                </c:pt>
                <c:pt idx="2">
                  <c:v>2.7E-2</c:v>
                </c:pt>
                <c:pt idx="3">
                  <c:v>6.2E-2</c:v>
                </c:pt>
              </c:numCache>
            </c:numRef>
          </c:val>
          <c:extLst>
            <c:ext xmlns:c16="http://schemas.microsoft.com/office/drawing/2014/chart" uri="{C3380CC4-5D6E-409C-BE32-E72D297353CC}">
              <c16:uniqueId val="{00000002-79FB-445E-897E-E32D6B234F9B}"/>
            </c:ext>
          </c:extLst>
        </c:ser>
        <c:dLbls>
          <c:dLblPos val="ctr"/>
          <c:showLegendKey val="0"/>
          <c:showVal val="1"/>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00%" sourceLinked="1"/>
        <c:majorTickMark val="none"/>
        <c:minorTickMark val="none"/>
        <c:tickLblPos val="nextTo"/>
        <c:crossAx val="117136396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r>
              <a:rPr lang="en-US" sz="1100">
                <a:solidFill>
                  <a:schemeClr val="bg1"/>
                </a:solidFill>
                <a:latin typeface="Arial" panose="020B0604020202020204" pitchFamily="34" charset="0"/>
                <a:cs typeface="Arial" panose="020B0604020202020204" pitchFamily="34" charset="0"/>
              </a:rPr>
              <a:t>How much do you agree that learning online:</a:t>
            </a:r>
            <a:endParaRPr lang="en-GB" sz="1100">
              <a:solidFill>
                <a:schemeClr val="bg1"/>
              </a:solidFill>
              <a:latin typeface="Arial" panose="020B0604020202020204" pitchFamily="34" charset="0"/>
              <a:cs typeface="Arial" panose="020B0604020202020204" pitchFamily="34" charset="0"/>
            </a:endParaRPr>
          </a:p>
        </c:rich>
      </c:tx>
      <c:layout>
        <c:manualLayout>
          <c:xMode val="edge"/>
          <c:yMode val="edge"/>
          <c:x val="0.23881985104224387"/>
          <c:y val="2.92366449450647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'Learning online (slide 21)'!$G$7</c:f>
              <c:strCache>
                <c:ptCount val="1"/>
                <c:pt idx="0">
                  <c:v>Agree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21)'!$F$8:$F$12</c:f>
              <c:strCache>
                <c:ptCount val="5"/>
                <c:pt idx="0">
                  <c:v>Is convenient for you</c:v>
                </c:pt>
                <c:pt idx="1">
                  <c:v>Allows you to contribute in the ways that you prefer</c:v>
                </c:pt>
                <c:pt idx="2">
                  <c:v>Enables you to make good progress in your [studies/learning] *</c:v>
                </c:pt>
                <c:pt idx="3">
                  <c:v>Makes you feel part of a community of staff and [students/learners] *</c:v>
                </c:pt>
                <c:pt idx="4">
                  <c:v>Allows you to be assessed fairly</c:v>
                </c:pt>
              </c:strCache>
            </c:strRef>
          </c:cat>
          <c:val>
            <c:numRef>
              <c:f>'Learning online (slide 21)'!$G$8:$G$12</c:f>
              <c:numCache>
                <c:formatCode>0.00%</c:formatCode>
                <c:ptCount val="5"/>
                <c:pt idx="0">
                  <c:v>0.72399999999999998</c:v>
                </c:pt>
                <c:pt idx="1">
                  <c:v>0.51400000000000001</c:v>
                </c:pt>
                <c:pt idx="2">
                  <c:v>0.53100000000000003</c:v>
                </c:pt>
                <c:pt idx="3">
                  <c:v>0.26200000000000001</c:v>
                </c:pt>
                <c:pt idx="4">
                  <c:v>0.58299999999999996</c:v>
                </c:pt>
              </c:numCache>
            </c:numRef>
          </c:val>
          <c:extLst>
            <c:ext xmlns:c16="http://schemas.microsoft.com/office/drawing/2014/chart" uri="{C3380CC4-5D6E-409C-BE32-E72D297353CC}">
              <c16:uniqueId val="{00000000-6F5F-499F-A2BF-52D40340DB5A}"/>
            </c:ext>
          </c:extLst>
        </c:ser>
        <c:ser>
          <c:idx val="1"/>
          <c:order val="1"/>
          <c:tx>
            <c:strRef>
              <c:f>'Learning online (slide 21)'!$H$7</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21)'!$F$8:$F$12</c:f>
              <c:strCache>
                <c:ptCount val="5"/>
                <c:pt idx="0">
                  <c:v>Is convenient for you</c:v>
                </c:pt>
                <c:pt idx="1">
                  <c:v>Allows you to contribute in the ways that you prefer</c:v>
                </c:pt>
                <c:pt idx="2">
                  <c:v>Enables you to make good progress in your [studies/learning] *</c:v>
                </c:pt>
                <c:pt idx="3">
                  <c:v>Makes you feel part of a community of staff and [students/learners] *</c:v>
                </c:pt>
                <c:pt idx="4">
                  <c:v>Allows you to be assessed fairly</c:v>
                </c:pt>
              </c:strCache>
            </c:strRef>
          </c:cat>
          <c:val>
            <c:numRef>
              <c:f>'Learning online (slide 21)'!$H$8:$H$12</c:f>
              <c:numCache>
                <c:formatCode>0.00%</c:formatCode>
                <c:ptCount val="5"/>
                <c:pt idx="0">
                  <c:v>0.16300000000000001</c:v>
                </c:pt>
                <c:pt idx="1">
                  <c:v>0.27800000000000002</c:v>
                </c:pt>
                <c:pt idx="2">
                  <c:v>0.28399999999999997</c:v>
                </c:pt>
                <c:pt idx="3">
                  <c:v>0.312</c:v>
                </c:pt>
                <c:pt idx="4">
                  <c:v>0.32800000000000001</c:v>
                </c:pt>
              </c:numCache>
            </c:numRef>
          </c:val>
          <c:extLst>
            <c:ext xmlns:c16="http://schemas.microsoft.com/office/drawing/2014/chart" uri="{C3380CC4-5D6E-409C-BE32-E72D297353CC}">
              <c16:uniqueId val="{00000001-6F5F-499F-A2BF-52D40340DB5A}"/>
            </c:ext>
          </c:extLst>
        </c:ser>
        <c:ser>
          <c:idx val="2"/>
          <c:order val="2"/>
          <c:tx>
            <c:strRef>
              <c:f>'Learning online (slide 21)'!$I$7</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21)'!$F$8:$F$12</c:f>
              <c:strCache>
                <c:ptCount val="5"/>
                <c:pt idx="0">
                  <c:v>Is convenient for you</c:v>
                </c:pt>
                <c:pt idx="1">
                  <c:v>Allows you to contribute in the ways that you prefer</c:v>
                </c:pt>
                <c:pt idx="2">
                  <c:v>Enables you to make good progress in your [studies/learning] *</c:v>
                </c:pt>
                <c:pt idx="3">
                  <c:v>Makes you feel part of a community of staff and [students/learners] *</c:v>
                </c:pt>
                <c:pt idx="4">
                  <c:v>Allows you to be assessed fairly</c:v>
                </c:pt>
              </c:strCache>
            </c:strRef>
          </c:cat>
          <c:val>
            <c:numRef>
              <c:f>'Learning online (slide 21)'!$I$8:$I$12</c:f>
              <c:numCache>
                <c:formatCode>0.00%</c:formatCode>
                <c:ptCount val="5"/>
                <c:pt idx="0">
                  <c:v>0.113</c:v>
                </c:pt>
                <c:pt idx="1">
                  <c:v>0.20799999999999999</c:v>
                </c:pt>
                <c:pt idx="2">
                  <c:v>0.20799999999999999</c:v>
                </c:pt>
                <c:pt idx="3">
                  <c:v>0.42699999999999999</c:v>
                </c:pt>
                <c:pt idx="4">
                  <c:v>0.09</c:v>
                </c:pt>
              </c:numCache>
            </c:numRef>
          </c:val>
          <c:extLst>
            <c:ext xmlns:c16="http://schemas.microsoft.com/office/drawing/2014/chart" uri="{C3380CC4-5D6E-409C-BE32-E72D297353CC}">
              <c16:uniqueId val="{00000002-6F5F-499F-A2BF-52D40340DB5A}"/>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00%" sourceLinked="1"/>
        <c:majorTickMark val="none"/>
        <c:minorTickMark val="none"/>
        <c:tickLblPos val="nextTo"/>
        <c:crossAx val="1171363967"/>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Overall, how would you rate the quality of online learning on your course?</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'Quality online learn (slide 24)'!$E$7</c:f>
              <c:strCache>
                <c:ptCount val="1"/>
                <c:pt idx="0">
                  <c:v>Overall, how would you rate the quality of online learning on your course?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24)'!$D$8:$D$14</c:f>
              <c:strCache>
                <c:ptCount val="7"/>
                <c:pt idx="0">
                  <c:v>Best imaginable</c:v>
                </c:pt>
                <c:pt idx="1">
                  <c:v>Excellent</c:v>
                </c:pt>
                <c:pt idx="2">
                  <c:v>Good</c:v>
                </c:pt>
                <c:pt idx="3">
                  <c:v>Average</c:v>
                </c:pt>
                <c:pt idx="4">
                  <c:v>Poor</c:v>
                </c:pt>
                <c:pt idx="5">
                  <c:v>Awful</c:v>
                </c:pt>
                <c:pt idx="6">
                  <c:v>Worst imaginable</c:v>
                </c:pt>
              </c:strCache>
            </c:strRef>
          </c:cat>
          <c:val>
            <c:numRef>
              <c:f>'Quality online learn (slide 24)'!$E$8:$E$14</c:f>
              <c:numCache>
                <c:formatCode>0.00%</c:formatCode>
                <c:ptCount val="7"/>
                <c:pt idx="0">
                  <c:v>3.5000000000000003E-2</c:v>
                </c:pt>
                <c:pt idx="1">
                  <c:v>0.29399999999999998</c:v>
                </c:pt>
                <c:pt idx="2">
                  <c:v>0.47499999999999998</c:v>
                </c:pt>
                <c:pt idx="3">
                  <c:v>0.14299999999999999</c:v>
                </c:pt>
                <c:pt idx="4">
                  <c:v>3.9E-2</c:v>
                </c:pt>
                <c:pt idx="5">
                  <c:v>8.9999999999999993E-3</c:v>
                </c:pt>
                <c:pt idx="6">
                  <c:v>5.0000000000000001E-3</c:v>
                </c:pt>
              </c:numCache>
            </c:numRef>
          </c:val>
          <c:extLst>
            <c:ext xmlns:c16="http://schemas.microsoft.com/office/drawing/2014/chart" uri="{C3380CC4-5D6E-409C-BE32-E72D297353CC}">
              <c16:uniqueId val="{00000000-DF4B-406E-B062-791BE463F8C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0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758CE-981E-4E04-A007-9A1BC059982F}"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6F77B63F-47C0-4AEC-A11A-1DCD81AFD3BE}">
      <dgm:prSet/>
      <dgm:spPr/>
      <dgm:t>
        <a:bodyPr/>
        <a:lstStyle/>
        <a:p>
          <a:r>
            <a:rPr lang="en-US"/>
            <a:t>Next Academy Forum:</a:t>
          </a:r>
        </a:p>
      </dgm:t>
    </dgm:pt>
    <dgm:pt modelId="{27B4FE09-7092-42C3-8EC3-1A668E604EE8}" type="parTrans" cxnId="{15DCD598-FACD-4EB8-8AF5-46E095A5505E}">
      <dgm:prSet/>
      <dgm:spPr/>
      <dgm:t>
        <a:bodyPr/>
        <a:lstStyle/>
        <a:p>
          <a:endParaRPr lang="en-US"/>
        </a:p>
      </dgm:t>
    </dgm:pt>
    <dgm:pt modelId="{024A5638-725F-4CA5-AA60-646236D562D7}" type="sibTrans" cxnId="{15DCD598-FACD-4EB8-8AF5-46E095A5505E}">
      <dgm:prSet/>
      <dgm:spPr/>
      <dgm:t>
        <a:bodyPr/>
        <a:lstStyle/>
        <a:p>
          <a:endParaRPr lang="en-US"/>
        </a:p>
      </dgm:t>
    </dgm:pt>
    <dgm:pt modelId="{AE676B6E-086A-45DD-A8DE-D7F90AF49B1D}">
      <dgm:prSet/>
      <dgm:spPr/>
      <dgm:t>
        <a:bodyPr/>
        <a:lstStyle/>
        <a:p>
          <a:r>
            <a:rPr lang="en-US"/>
            <a:t>17 </a:t>
          </a:r>
          <a:r>
            <a:rPr lang="en-US">
              <a:latin typeface="Calibri Light" panose="020F0302020204030204"/>
            </a:rPr>
            <a:t>November</a:t>
          </a:r>
          <a:r>
            <a:rPr lang="en-US"/>
            <a:t>, 10:00-11:30: </a:t>
          </a:r>
          <a:endParaRPr lang="en-US" dirty="0"/>
        </a:p>
      </dgm:t>
    </dgm:pt>
    <dgm:pt modelId="{46DC9506-2A84-45EE-806C-C2D8DF8D07C6}" type="parTrans" cxnId="{551CE163-A7FB-484D-9B40-BF710C04C6D3}">
      <dgm:prSet/>
      <dgm:spPr/>
      <dgm:t>
        <a:bodyPr/>
        <a:lstStyle/>
        <a:p>
          <a:endParaRPr lang="en-US"/>
        </a:p>
      </dgm:t>
    </dgm:pt>
    <dgm:pt modelId="{63921DF2-A4FE-48BB-B66A-C68E4D15858F}" type="sibTrans" cxnId="{551CE163-A7FB-484D-9B40-BF710C04C6D3}">
      <dgm:prSet/>
      <dgm:spPr/>
      <dgm:t>
        <a:bodyPr/>
        <a:lstStyle/>
        <a:p>
          <a:endParaRPr lang="en-US"/>
        </a:p>
      </dgm:t>
    </dgm:pt>
    <dgm:pt modelId="{5DE26B78-091F-407F-81B8-3990B977877D}">
      <dgm:prSet/>
      <dgm:spPr/>
      <dgm:t>
        <a:bodyPr/>
        <a:lstStyle/>
        <a:p>
          <a:pPr rtl="0"/>
          <a:r>
            <a:rPr lang="en-US">
              <a:latin typeface="Calibri Light" panose="020F0302020204030204"/>
            </a:rPr>
            <a:t>In person, E3</a:t>
          </a:r>
          <a:endParaRPr lang="en-US" dirty="0"/>
        </a:p>
      </dgm:t>
    </dgm:pt>
    <dgm:pt modelId="{D0E8278F-D7B3-4BA9-BE1A-9ABEE9B891FC}" type="parTrans" cxnId="{CBB3CCB9-B12B-49F4-930C-2F3677ED68FE}">
      <dgm:prSet/>
      <dgm:spPr/>
      <dgm:t>
        <a:bodyPr/>
        <a:lstStyle/>
        <a:p>
          <a:endParaRPr lang="en-US"/>
        </a:p>
      </dgm:t>
    </dgm:pt>
    <dgm:pt modelId="{22BDAF6A-EBDF-4C42-9F23-DC39C69CC4CB}" type="sibTrans" cxnId="{CBB3CCB9-B12B-49F4-930C-2F3677ED68FE}">
      <dgm:prSet/>
      <dgm:spPr/>
      <dgm:t>
        <a:bodyPr/>
        <a:lstStyle/>
        <a:p>
          <a:endParaRPr lang="en-US"/>
        </a:p>
      </dgm:t>
    </dgm:pt>
    <dgm:pt modelId="{7FD1FFDF-DCBC-48CC-ABC7-FB0448E842D0}">
      <dgm:prSet phldr="0"/>
      <dgm:spPr/>
      <dgm:t>
        <a:bodyPr/>
        <a:lstStyle/>
        <a:p>
          <a:pPr rtl="0"/>
          <a:r>
            <a:rPr lang="en-US" dirty="0">
              <a:latin typeface="Calibri Light" panose="020F0302020204030204"/>
            </a:rPr>
            <a:t>Wellbeing in the Curriculum</a:t>
          </a:r>
        </a:p>
      </dgm:t>
    </dgm:pt>
    <dgm:pt modelId="{E3CCF92D-878F-49E3-995C-67A0AA93FA04}" type="parTrans" cxnId="{3A717854-032B-4BA7-9141-25E1D6915B73}">
      <dgm:prSet/>
      <dgm:spPr/>
    </dgm:pt>
    <dgm:pt modelId="{D8D70B38-2257-4F98-9513-9955CE2ED17F}" type="sibTrans" cxnId="{3A717854-032B-4BA7-9141-25E1D6915B73}">
      <dgm:prSet/>
      <dgm:spPr/>
    </dgm:pt>
    <dgm:pt modelId="{6E44CB7C-009B-40C9-839C-4C099CD9624F}" type="pres">
      <dgm:prSet presAssocID="{D2B758CE-981E-4E04-A007-9A1BC059982F}" presName="linear" presStyleCnt="0">
        <dgm:presLayoutVars>
          <dgm:dir/>
          <dgm:animLvl val="lvl"/>
          <dgm:resizeHandles val="exact"/>
        </dgm:presLayoutVars>
      </dgm:prSet>
      <dgm:spPr/>
    </dgm:pt>
    <dgm:pt modelId="{EA4A36C2-94EA-455B-8AC7-D030A27E9F2F}" type="pres">
      <dgm:prSet presAssocID="{6F77B63F-47C0-4AEC-A11A-1DCD81AFD3BE}" presName="parentLin" presStyleCnt="0"/>
      <dgm:spPr/>
    </dgm:pt>
    <dgm:pt modelId="{595795EC-E675-434F-9F27-1A4B4EFBE3D2}" type="pres">
      <dgm:prSet presAssocID="{6F77B63F-47C0-4AEC-A11A-1DCD81AFD3BE}" presName="parentLeftMargin" presStyleLbl="node1" presStyleIdx="0" presStyleCnt="2"/>
      <dgm:spPr/>
    </dgm:pt>
    <dgm:pt modelId="{E72B492C-9927-4804-B1A2-85D09B4C2D1C}" type="pres">
      <dgm:prSet presAssocID="{6F77B63F-47C0-4AEC-A11A-1DCD81AFD3BE}" presName="parentText" presStyleLbl="node1" presStyleIdx="0" presStyleCnt="2">
        <dgm:presLayoutVars>
          <dgm:chMax val="0"/>
          <dgm:bulletEnabled val="1"/>
        </dgm:presLayoutVars>
      </dgm:prSet>
      <dgm:spPr/>
    </dgm:pt>
    <dgm:pt modelId="{DFD6CCB7-64A7-464D-940F-635BD47A2D71}" type="pres">
      <dgm:prSet presAssocID="{6F77B63F-47C0-4AEC-A11A-1DCD81AFD3BE}" presName="negativeSpace" presStyleCnt="0"/>
      <dgm:spPr/>
    </dgm:pt>
    <dgm:pt modelId="{E68189FF-6CE9-4BE8-8FF3-FBFB07C421CE}" type="pres">
      <dgm:prSet presAssocID="{6F77B63F-47C0-4AEC-A11A-1DCD81AFD3BE}" presName="childText" presStyleLbl="conFgAcc1" presStyleIdx="0" presStyleCnt="2">
        <dgm:presLayoutVars>
          <dgm:bulletEnabled val="1"/>
        </dgm:presLayoutVars>
      </dgm:prSet>
      <dgm:spPr/>
    </dgm:pt>
    <dgm:pt modelId="{183B4CD8-21CA-48EC-B79C-B5AAFCE165B8}" type="pres">
      <dgm:prSet presAssocID="{024A5638-725F-4CA5-AA60-646236D562D7}" presName="spaceBetweenRectangles" presStyleCnt="0"/>
      <dgm:spPr/>
    </dgm:pt>
    <dgm:pt modelId="{EAB83962-7474-4A60-8BF3-1FB3C7080E3A}" type="pres">
      <dgm:prSet presAssocID="{AE676B6E-086A-45DD-A8DE-D7F90AF49B1D}" presName="parentLin" presStyleCnt="0"/>
      <dgm:spPr/>
    </dgm:pt>
    <dgm:pt modelId="{F9D5CC0F-7A22-45AC-9596-AA8724511A4C}" type="pres">
      <dgm:prSet presAssocID="{AE676B6E-086A-45DD-A8DE-D7F90AF49B1D}" presName="parentLeftMargin" presStyleLbl="node1" presStyleIdx="0" presStyleCnt="2"/>
      <dgm:spPr/>
    </dgm:pt>
    <dgm:pt modelId="{8CE71219-958A-4FE2-9910-80CA483838D0}" type="pres">
      <dgm:prSet presAssocID="{AE676B6E-086A-45DD-A8DE-D7F90AF49B1D}" presName="parentText" presStyleLbl="node1" presStyleIdx="1" presStyleCnt="2">
        <dgm:presLayoutVars>
          <dgm:chMax val="0"/>
          <dgm:bulletEnabled val="1"/>
        </dgm:presLayoutVars>
      </dgm:prSet>
      <dgm:spPr/>
    </dgm:pt>
    <dgm:pt modelId="{6DF59183-DF7B-4E09-A1E2-95D7EB1BA98C}" type="pres">
      <dgm:prSet presAssocID="{AE676B6E-086A-45DD-A8DE-D7F90AF49B1D}" presName="negativeSpace" presStyleCnt="0"/>
      <dgm:spPr/>
    </dgm:pt>
    <dgm:pt modelId="{4327E356-72BA-4D80-A736-1767334998DE}" type="pres">
      <dgm:prSet presAssocID="{AE676B6E-086A-45DD-A8DE-D7F90AF49B1D}" presName="childText" presStyleLbl="conFgAcc1" presStyleIdx="1" presStyleCnt="2">
        <dgm:presLayoutVars>
          <dgm:bulletEnabled val="1"/>
        </dgm:presLayoutVars>
      </dgm:prSet>
      <dgm:spPr/>
    </dgm:pt>
  </dgm:ptLst>
  <dgm:cxnLst>
    <dgm:cxn modelId="{6DDAB716-B570-4CB7-8C90-632D5AA67019}" type="presOf" srcId="{6F77B63F-47C0-4AEC-A11A-1DCD81AFD3BE}" destId="{595795EC-E675-434F-9F27-1A4B4EFBE3D2}" srcOrd="0" destOrd="0" presId="urn:microsoft.com/office/officeart/2005/8/layout/list1"/>
    <dgm:cxn modelId="{385EDF63-8BBB-40A6-83BD-94610639FD36}" type="presOf" srcId="{6F77B63F-47C0-4AEC-A11A-1DCD81AFD3BE}" destId="{E72B492C-9927-4804-B1A2-85D09B4C2D1C}" srcOrd="1" destOrd="0" presId="urn:microsoft.com/office/officeart/2005/8/layout/list1"/>
    <dgm:cxn modelId="{551CE163-A7FB-484D-9B40-BF710C04C6D3}" srcId="{D2B758CE-981E-4E04-A007-9A1BC059982F}" destId="{AE676B6E-086A-45DD-A8DE-D7F90AF49B1D}" srcOrd="1" destOrd="0" parTransId="{46DC9506-2A84-45EE-806C-C2D8DF8D07C6}" sibTransId="{63921DF2-A4FE-48BB-B66A-C68E4D15858F}"/>
    <dgm:cxn modelId="{6B74014C-DF9E-49CE-8CA2-258987EF73E1}" type="presOf" srcId="{5DE26B78-091F-407F-81B8-3990B977877D}" destId="{4327E356-72BA-4D80-A736-1767334998DE}" srcOrd="0" destOrd="1" presId="urn:microsoft.com/office/officeart/2005/8/layout/list1"/>
    <dgm:cxn modelId="{3A717854-032B-4BA7-9141-25E1D6915B73}" srcId="{AE676B6E-086A-45DD-A8DE-D7F90AF49B1D}" destId="{7FD1FFDF-DCBC-48CC-ABC7-FB0448E842D0}" srcOrd="0" destOrd="0" parTransId="{E3CCF92D-878F-49E3-995C-67A0AA93FA04}" sibTransId="{D8D70B38-2257-4F98-9513-9955CE2ED17F}"/>
    <dgm:cxn modelId="{AB81BE82-56FB-4893-B526-BB989EFCC981}" type="presOf" srcId="{D2B758CE-981E-4E04-A007-9A1BC059982F}" destId="{6E44CB7C-009B-40C9-839C-4C099CD9624F}" srcOrd="0" destOrd="0" presId="urn:microsoft.com/office/officeart/2005/8/layout/list1"/>
    <dgm:cxn modelId="{DB3BAE89-2F98-4EBD-8A3C-6CE72431FF56}" type="presOf" srcId="{AE676B6E-086A-45DD-A8DE-D7F90AF49B1D}" destId="{8CE71219-958A-4FE2-9910-80CA483838D0}" srcOrd="1" destOrd="0" presId="urn:microsoft.com/office/officeart/2005/8/layout/list1"/>
    <dgm:cxn modelId="{5E34AE93-B7D0-4CBB-94FF-91173E34C974}" type="presOf" srcId="{7FD1FFDF-DCBC-48CC-ABC7-FB0448E842D0}" destId="{4327E356-72BA-4D80-A736-1767334998DE}" srcOrd="0" destOrd="0" presId="urn:microsoft.com/office/officeart/2005/8/layout/list1"/>
    <dgm:cxn modelId="{15DCD598-FACD-4EB8-8AF5-46E095A5505E}" srcId="{D2B758CE-981E-4E04-A007-9A1BC059982F}" destId="{6F77B63F-47C0-4AEC-A11A-1DCD81AFD3BE}" srcOrd="0" destOrd="0" parTransId="{27B4FE09-7092-42C3-8EC3-1A668E604EE8}" sibTransId="{024A5638-725F-4CA5-AA60-646236D562D7}"/>
    <dgm:cxn modelId="{CBB3CCB9-B12B-49F4-930C-2F3677ED68FE}" srcId="{AE676B6E-086A-45DD-A8DE-D7F90AF49B1D}" destId="{5DE26B78-091F-407F-81B8-3990B977877D}" srcOrd="1" destOrd="0" parTransId="{D0E8278F-D7B3-4BA9-BE1A-9ABEE9B891FC}" sibTransId="{22BDAF6A-EBDF-4C42-9F23-DC39C69CC4CB}"/>
    <dgm:cxn modelId="{460A2FD1-E906-468B-8FD4-00C01DE2EB7D}" type="presOf" srcId="{AE676B6E-086A-45DD-A8DE-D7F90AF49B1D}" destId="{F9D5CC0F-7A22-45AC-9596-AA8724511A4C}" srcOrd="0" destOrd="0" presId="urn:microsoft.com/office/officeart/2005/8/layout/list1"/>
    <dgm:cxn modelId="{F600E56D-F0B4-47A8-8600-04AE829CC01C}" type="presParOf" srcId="{6E44CB7C-009B-40C9-839C-4C099CD9624F}" destId="{EA4A36C2-94EA-455B-8AC7-D030A27E9F2F}" srcOrd="0" destOrd="0" presId="urn:microsoft.com/office/officeart/2005/8/layout/list1"/>
    <dgm:cxn modelId="{659360CA-F637-4C77-A71C-6C751491CB67}" type="presParOf" srcId="{EA4A36C2-94EA-455B-8AC7-D030A27E9F2F}" destId="{595795EC-E675-434F-9F27-1A4B4EFBE3D2}" srcOrd="0" destOrd="0" presId="urn:microsoft.com/office/officeart/2005/8/layout/list1"/>
    <dgm:cxn modelId="{5E5AEFE4-91BD-43C5-9725-A967B7FE47B1}" type="presParOf" srcId="{EA4A36C2-94EA-455B-8AC7-D030A27E9F2F}" destId="{E72B492C-9927-4804-B1A2-85D09B4C2D1C}" srcOrd="1" destOrd="0" presId="urn:microsoft.com/office/officeart/2005/8/layout/list1"/>
    <dgm:cxn modelId="{6BAE28AC-D8D1-4BD5-8128-5C122515DF25}" type="presParOf" srcId="{6E44CB7C-009B-40C9-839C-4C099CD9624F}" destId="{DFD6CCB7-64A7-464D-940F-635BD47A2D71}" srcOrd="1" destOrd="0" presId="urn:microsoft.com/office/officeart/2005/8/layout/list1"/>
    <dgm:cxn modelId="{2115E9A0-BED5-4D27-8E1C-813AED79CAEF}" type="presParOf" srcId="{6E44CB7C-009B-40C9-839C-4C099CD9624F}" destId="{E68189FF-6CE9-4BE8-8FF3-FBFB07C421CE}" srcOrd="2" destOrd="0" presId="urn:microsoft.com/office/officeart/2005/8/layout/list1"/>
    <dgm:cxn modelId="{5CF7FDE3-F221-4F40-9596-6CD7218B128A}" type="presParOf" srcId="{6E44CB7C-009B-40C9-839C-4C099CD9624F}" destId="{183B4CD8-21CA-48EC-B79C-B5AAFCE165B8}" srcOrd="3" destOrd="0" presId="urn:microsoft.com/office/officeart/2005/8/layout/list1"/>
    <dgm:cxn modelId="{03C4E6F6-F8D9-409A-9122-6AFCF7A49248}" type="presParOf" srcId="{6E44CB7C-009B-40C9-839C-4C099CD9624F}" destId="{EAB83962-7474-4A60-8BF3-1FB3C7080E3A}" srcOrd="4" destOrd="0" presId="urn:microsoft.com/office/officeart/2005/8/layout/list1"/>
    <dgm:cxn modelId="{6B59A758-3894-47FD-A9E2-DEA01DB4965F}" type="presParOf" srcId="{EAB83962-7474-4A60-8BF3-1FB3C7080E3A}" destId="{F9D5CC0F-7A22-45AC-9596-AA8724511A4C}" srcOrd="0" destOrd="0" presId="urn:microsoft.com/office/officeart/2005/8/layout/list1"/>
    <dgm:cxn modelId="{A8268EF8-39E2-4828-B334-A52615D7AED7}" type="presParOf" srcId="{EAB83962-7474-4A60-8BF3-1FB3C7080E3A}" destId="{8CE71219-958A-4FE2-9910-80CA483838D0}" srcOrd="1" destOrd="0" presId="urn:microsoft.com/office/officeart/2005/8/layout/list1"/>
    <dgm:cxn modelId="{C6432782-7523-49C4-8A8E-4E7A063B6690}" type="presParOf" srcId="{6E44CB7C-009B-40C9-839C-4C099CD9624F}" destId="{6DF59183-DF7B-4E09-A1E2-95D7EB1BA98C}" srcOrd="5" destOrd="0" presId="urn:microsoft.com/office/officeart/2005/8/layout/list1"/>
    <dgm:cxn modelId="{E153BB06-6760-410C-BD71-9A2CBF4E2519}" type="presParOf" srcId="{6E44CB7C-009B-40C9-839C-4C099CD9624F}" destId="{4327E356-72BA-4D80-A736-1767334998D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189FF-6CE9-4BE8-8FF3-FBFB07C421CE}">
      <dsp:nvSpPr>
        <dsp:cNvPr id="0" name=""/>
        <dsp:cNvSpPr/>
      </dsp:nvSpPr>
      <dsp:spPr>
        <a:xfrm>
          <a:off x="0" y="1552531"/>
          <a:ext cx="6263640" cy="680399"/>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2B492C-9927-4804-B1A2-85D09B4C2D1C}">
      <dsp:nvSpPr>
        <dsp:cNvPr id="0" name=""/>
        <dsp:cNvSpPr/>
      </dsp:nvSpPr>
      <dsp:spPr>
        <a:xfrm>
          <a:off x="313182" y="1154011"/>
          <a:ext cx="4384548" cy="79703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200150">
            <a:lnSpc>
              <a:spcPct val="90000"/>
            </a:lnSpc>
            <a:spcBef>
              <a:spcPct val="0"/>
            </a:spcBef>
            <a:spcAft>
              <a:spcPct val="35000"/>
            </a:spcAft>
            <a:buNone/>
          </a:pPr>
          <a:r>
            <a:rPr lang="en-US" sz="2700" kern="1200"/>
            <a:t>Next Academy Forum:</a:t>
          </a:r>
        </a:p>
      </dsp:txBody>
      <dsp:txXfrm>
        <a:off x="352090" y="1192919"/>
        <a:ext cx="4306732" cy="719223"/>
      </dsp:txXfrm>
    </dsp:sp>
    <dsp:sp modelId="{4327E356-72BA-4D80-A736-1767334998DE}">
      <dsp:nvSpPr>
        <dsp:cNvPr id="0" name=""/>
        <dsp:cNvSpPr/>
      </dsp:nvSpPr>
      <dsp:spPr>
        <a:xfrm>
          <a:off x="0" y="2777251"/>
          <a:ext cx="6263640" cy="1573424"/>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6128" tIns="562356" rIns="486128"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dirty="0">
              <a:latin typeface="Calibri Light" panose="020F0302020204030204"/>
            </a:rPr>
            <a:t>Wellbeing in the Curriculum</a:t>
          </a:r>
        </a:p>
        <a:p>
          <a:pPr marL="228600" lvl="1" indent="-228600" algn="l" defTabSz="1200150" rtl="0">
            <a:lnSpc>
              <a:spcPct val="90000"/>
            </a:lnSpc>
            <a:spcBef>
              <a:spcPct val="0"/>
            </a:spcBef>
            <a:spcAft>
              <a:spcPct val="15000"/>
            </a:spcAft>
            <a:buChar char="•"/>
          </a:pPr>
          <a:r>
            <a:rPr lang="en-US" sz="2700" kern="1200">
              <a:latin typeface="Calibri Light" panose="020F0302020204030204"/>
            </a:rPr>
            <a:t>In person, E3</a:t>
          </a:r>
          <a:endParaRPr lang="en-US" sz="2700" kern="1200" dirty="0"/>
        </a:p>
      </dsp:txBody>
      <dsp:txXfrm>
        <a:off x="0" y="2777251"/>
        <a:ext cx="6263640" cy="1573424"/>
      </dsp:txXfrm>
    </dsp:sp>
    <dsp:sp modelId="{8CE71219-958A-4FE2-9910-80CA483838D0}">
      <dsp:nvSpPr>
        <dsp:cNvPr id="0" name=""/>
        <dsp:cNvSpPr/>
      </dsp:nvSpPr>
      <dsp:spPr>
        <a:xfrm>
          <a:off x="313182" y="2378731"/>
          <a:ext cx="4384548" cy="79703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1200150">
            <a:lnSpc>
              <a:spcPct val="90000"/>
            </a:lnSpc>
            <a:spcBef>
              <a:spcPct val="0"/>
            </a:spcBef>
            <a:spcAft>
              <a:spcPct val="35000"/>
            </a:spcAft>
            <a:buNone/>
          </a:pPr>
          <a:r>
            <a:rPr lang="en-US" sz="2700" kern="1200"/>
            <a:t>17 </a:t>
          </a:r>
          <a:r>
            <a:rPr lang="en-US" sz="2700" kern="1200">
              <a:latin typeface="Calibri Light" panose="020F0302020204030204"/>
            </a:rPr>
            <a:t>November</a:t>
          </a:r>
          <a:r>
            <a:rPr lang="en-US" sz="2700" kern="1200"/>
            <a:t>, 10:00-11:30: </a:t>
          </a:r>
          <a:endParaRPr lang="en-US" sz="2700" kern="1200" dirty="0"/>
        </a:p>
      </dsp:txBody>
      <dsp:txXfrm>
        <a:off x="352090" y="2417639"/>
        <a:ext cx="4306732" cy="7192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21EFE-0A5E-445D-BE3C-1AD787731236}" type="datetimeFigureOut">
              <a:rPr lang="en-GB" smtClean="0"/>
              <a:t>18/10/2022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EDF61-8614-4CDD-B0FC-8A62FBCB97A8}" type="slidenum">
              <a:rPr lang="en-GB" smtClean="0"/>
              <a:t>‹#›</a:t>
            </a:fld>
            <a:endParaRPr lang="en-GB"/>
          </a:p>
        </p:txBody>
      </p:sp>
    </p:spTree>
    <p:extLst>
      <p:ext uri="{BB962C8B-B14F-4D97-AF65-F5344CB8AC3E}">
        <p14:creationId xmlns:p14="http://schemas.microsoft.com/office/powerpoint/2010/main" val="1268602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BEDF61-8614-4CDD-B0FC-8A62FBCB97A8}" type="slidenum">
              <a:rPr lang="en-GB" smtClean="0"/>
              <a:t>2</a:t>
            </a:fld>
            <a:endParaRPr lang="en-GB"/>
          </a:p>
        </p:txBody>
      </p:sp>
    </p:spTree>
    <p:extLst>
      <p:ext uri="{BB962C8B-B14F-4D97-AF65-F5344CB8AC3E}">
        <p14:creationId xmlns:p14="http://schemas.microsoft.com/office/powerpoint/2010/main" val="1580627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seeing students using tools that help them avoid distractions – things such forest and study bunny</a:t>
            </a:r>
          </a:p>
          <a:p>
            <a:r>
              <a:rPr lang="en-GB" dirty="0"/>
              <a:t>Quizzes / flashcards– students using tools to quiz themselves </a:t>
            </a:r>
          </a:p>
          <a:p>
            <a:r>
              <a:rPr lang="en-GB" dirty="0"/>
              <a:t>Grammarly for checking spelling and grammar</a:t>
            </a:r>
          </a:p>
          <a:p>
            <a:r>
              <a:rPr lang="en-GB" dirty="0"/>
              <a:t>Primo</a:t>
            </a:r>
          </a:p>
          <a:p>
            <a:r>
              <a:rPr lang="en-GB" dirty="0"/>
              <a:t>Dictation / speech software and also text to speech</a:t>
            </a:r>
          </a:p>
          <a:p>
            <a:endParaRPr lang="en-GB" dirty="0"/>
          </a:p>
          <a:p>
            <a:r>
              <a:rPr lang="en-GB" dirty="0"/>
              <a:t>Around 40% students made comments that included Blackboard and we can see that students did comment on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27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Poor </a:t>
            </a:r>
            <a:r>
              <a:rPr lang="en-GB" dirty="0" err="1"/>
              <a:t>wifi</a:t>
            </a:r>
            <a:r>
              <a:rPr lang="en-GB" dirty="0"/>
              <a:t> has been a theme through all of the digital insights surveys. Will be interesting to see the results as students spend more time on campus.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9094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see the types of learning activities that students have carried out in the last two weeks (remember that we held the survey from the end of March to the end of April).</a:t>
            </a:r>
          </a:p>
          <a:p>
            <a:endParaRPr lang="en-GB" dirty="0"/>
          </a:p>
          <a:p>
            <a:r>
              <a:rPr lang="en-GB" dirty="0"/>
              <a:t>We can see that recorded lectures or online lectures was the most common activity. </a:t>
            </a:r>
          </a:p>
          <a:p>
            <a:endParaRPr lang="en-GB" dirty="0"/>
          </a:p>
          <a:p>
            <a:r>
              <a:rPr lang="en-GB" dirty="0"/>
              <a:t>Good to see that online tests are increasing in use – with around 1 in 5 of our students taking part in those. This combined with the use of quizzes mentioned in early slides, shows an interest among students in testing, which we know from cognitive science is a really valuable approach to learning.</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37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to see that the work that staff is doing to produce online materials is paying off. The results in available in good time are particularly good to see as this has been an issue reported by students in the past. And great work being done on accessibility</a:t>
            </a:r>
          </a:p>
          <a:p>
            <a:endParaRPr lang="en-GB" dirty="0"/>
          </a:p>
          <a:p>
            <a:r>
              <a:rPr lang="en-GB" dirty="0"/>
              <a:t>If you are interested in finding out more about creating online active learning for student engagement we have lots of materials that we produced in the pandemic.</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851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information gives us an idea of what students think about online learning – and this does seem to fit with more general opinions on online learning. It’s convenient for students, helps them to contribute and make progress, but it’s less useful in making them feel part of a community. </a:t>
            </a:r>
          </a:p>
          <a:p>
            <a:endParaRPr lang="en-GB" dirty="0"/>
          </a:p>
          <a:p>
            <a:r>
              <a:rPr lang="en-GB" dirty="0"/>
              <a:t>And I think that this helps us think about how we make use of online learning – can we prioritise our face-to-face opportunities to help build our communities, and make sue of online for other tasks and activities.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0820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Fitting in around other commitments</a:t>
            </a:r>
          </a:p>
          <a:p>
            <a:r>
              <a:rPr lang="en-GB" dirty="0"/>
              <a:t>Managing mental / physical health conditions</a:t>
            </a:r>
          </a:p>
          <a:p>
            <a:r>
              <a:rPr lang="en-GB" dirty="0"/>
              <a:t>Comfort in their own surroundings – including feeling more comfortable and confident asking questions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756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helps gives us some information about what our students value – and this may give us some pointers towards the kinds of support needed by students, or that we can prioritise when we are meeting students face-to-face. Its clear that our students value contact with staff and other students,</a:t>
            </a:r>
          </a:p>
          <a:p>
            <a:endParaRPr lang="en-GB" dirty="0"/>
          </a:p>
          <a:p>
            <a:r>
              <a:rPr lang="en-GB" dirty="0"/>
              <a:t>Some of the themes that come through with Blackboard are things are can be addressed through organisation and course design, and some of them can be addressed as we think about how Blackboard will looking when we’ve upgraded to Ultra. However, the number of comments about Blackboard are dropping year on year – so please keep doing what you have been doing, using the RMP etc.</a:t>
            </a:r>
          </a:p>
          <a:p>
            <a:endParaRPr lang="en-GB" dirty="0"/>
          </a:p>
          <a:p>
            <a:r>
              <a:rPr lang="en-GB" dirty="0"/>
              <a:t>Navigation around content, labelling of materials, finding grades</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127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BEDF61-8614-4CDD-B0FC-8A62FBCB97A8}" type="slidenum">
              <a:rPr lang="en-GB" smtClean="0"/>
              <a:t>29</a:t>
            </a:fld>
            <a:endParaRPr lang="en-GB"/>
          </a:p>
        </p:txBody>
      </p:sp>
    </p:spTree>
    <p:extLst>
      <p:ext uri="{BB962C8B-B14F-4D97-AF65-F5344CB8AC3E}">
        <p14:creationId xmlns:p14="http://schemas.microsoft.com/office/powerpoint/2010/main" val="2228134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BEDF61-8614-4CDD-B0FC-8A62FBCB97A8}" type="slidenum">
              <a:rPr lang="en-GB" smtClean="0"/>
              <a:t>5</a:t>
            </a:fld>
            <a:endParaRPr lang="en-GB"/>
          </a:p>
        </p:txBody>
      </p:sp>
    </p:spTree>
    <p:extLst>
      <p:ext uri="{BB962C8B-B14F-4D97-AF65-F5344CB8AC3E}">
        <p14:creationId xmlns:p14="http://schemas.microsoft.com/office/powerpoint/2010/main" val="746517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terms of the responses to the survey:</a:t>
            </a:r>
          </a:p>
          <a:p>
            <a:endParaRPr lang="en-GB" dirty="0"/>
          </a:p>
          <a:p>
            <a:r>
              <a:rPr lang="en-GB" dirty="0"/>
              <a:t>Over 600 students took part at AU this year. </a:t>
            </a:r>
          </a:p>
          <a:p>
            <a:endParaRPr lang="en-GB" dirty="0"/>
          </a:p>
          <a:p>
            <a:endParaRPr lang="en-GB" dirty="0"/>
          </a:p>
        </p:txBody>
      </p:sp>
      <p:sp>
        <p:nvSpPr>
          <p:cNvPr id="4" name="Slide Number Placeholder 3"/>
          <p:cNvSpPr>
            <a:spLocks noGrp="1"/>
          </p:cNvSpPr>
          <p:nvPr>
            <p:ph type="sldNum" sz="quarter" idx="5"/>
          </p:nvPr>
        </p:nvSpPr>
        <p:spPr/>
        <p:txBody>
          <a:bodyPr/>
          <a:lstStyle/>
          <a:p>
            <a:fld id="{8FBEDF61-8614-4CDD-B0FC-8A62FBCB97A8}" type="slidenum">
              <a:rPr lang="en-GB" smtClean="0"/>
              <a:t>6</a:t>
            </a:fld>
            <a:endParaRPr lang="en-GB"/>
          </a:p>
        </p:txBody>
      </p:sp>
    </p:spTree>
    <p:extLst>
      <p:ext uri="{BB962C8B-B14F-4D97-AF65-F5344CB8AC3E}">
        <p14:creationId xmlns:p14="http://schemas.microsoft.com/office/powerpoint/2010/main" val="290922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these are some of the key metrics as highlighted by JISC and how AU scored on them. You can see from this a pretty high set of results – and it’s really encouraging to see both the quality of our learning environment and the quality of online learning achieving scores in 80% and above range.</a:t>
            </a:r>
          </a:p>
          <a:p>
            <a:endParaRPr lang="en-GB" dirty="0"/>
          </a:p>
          <a:p>
            <a:r>
              <a:rPr lang="en-GB" dirty="0"/>
              <a:t>I’m not actually going to talk about the digital skills metrics today – we’ve got a short amount of time, and we’ll be hearing a presentation tomorrow about digital skills which may address some of the issues around reward and recognition for digital skills.</a:t>
            </a:r>
          </a:p>
          <a:p>
            <a:endParaRPr lang="en-GB" dirty="0"/>
          </a:p>
          <a:p>
            <a:r>
              <a:rPr lang="en-GB" dirty="0"/>
              <a:t>Going to concentrate on the information that we think will be useful to our teaching staff.</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99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see in this slide that in the majority of the metrics we’ve just looked at AU is scoring higher than the UK. And again our support to learn online </a:t>
            </a:r>
            <a:r>
              <a:rPr lang="en-GB" dirty="0" err="1"/>
              <a:t>effectlively</a:t>
            </a:r>
            <a:r>
              <a:rPr lang="en-GB" dirty="0"/>
              <a:t> scores pretty high.</a:t>
            </a:r>
          </a:p>
          <a:p>
            <a:endParaRPr lang="en-GB" dirty="0"/>
          </a:p>
          <a:p>
            <a:r>
              <a:rPr lang="en-GB" dirty="0"/>
              <a:t>If we take a look at this data, we can see that the majority of metrics are ahead of UK data but, there are some still areas to develop.</a:t>
            </a:r>
          </a:p>
          <a:p>
            <a:endParaRPr lang="en-GB" dirty="0"/>
          </a:p>
          <a:p>
            <a:r>
              <a:rPr lang="en-GB" dirty="0"/>
              <a:t>We’re being the UK average on reward and recognition for digital skills so that is something that we would like to develop.</a:t>
            </a:r>
          </a:p>
          <a:p>
            <a:endParaRPr lang="en-GB" dirty="0"/>
          </a:p>
          <a:p>
            <a:r>
              <a:rPr lang="en-GB" dirty="0"/>
              <a:t>Some really positive comments around the quality of online learning.</a:t>
            </a:r>
          </a:p>
          <a:p>
            <a:endParaRPr lang="en-GB" dirty="0"/>
          </a:p>
          <a:p>
            <a:r>
              <a:rPr lang="en-GB" dirty="0"/>
              <a:t>Even though we are above the average, some work clearly needs to be done on engaging students with online material.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98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turn now to look at some of the findings by theme</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012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really useful guide to how our students are accessing our materials. The trend towards students using smartphones has been growing over the years but this year smartphone is the second largest group of devices students use. I think one thing that we can do as a result of this is to have a look at your own materials on a phone. It will give you an idea of what things look like to your students when they are trying to do their work.</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13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helps us to understand how students feel about the platforms and services at AU. The survey gave students a list of what we meant by platforms and services and asked which they used</a:t>
            </a:r>
          </a:p>
          <a:p>
            <a:endParaRPr lang="en-GB" dirty="0"/>
          </a:p>
          <a:p>
            <a:pPr algn="l" fontAlgn="base">
              <a:buFont typeface="Arial" panose="020B0604020202020204" pitchFamily="34" charset="0"/>
              <a:buChar char="•"/>
            </a:pPr>
            <a:r>
              <a:rPr lang="en-GB" b="0" i="0" dirty="0">
                <a:solidFill>
                  <a:srgbClr val="666161"/>
                </a:solidFill>
                <a:effectLst/>
                <a:latin typeface="inherit"/>
              </a:rPr>
              <a:t>Live video classes </a:t>
            </a:r>
            <a:r>
              <a:rPr lang="en-GB" b="0" i="0" dirty="0" err="1">
                <a:solidFill>
                  <a:srgbClr val="666161"/>
                </a:solidFill>
                <a:effectLst/>
                <a:latin typeface="inherit"/>
              </a:rPr>
              <a:t>eg</a:t>
            </a:r>
            <a:r>
              <a:rPr lang="en-GB" b="0" i="0" dirty="0">
                <a:solidFill>
                  <a:srgbClr val="666161"/>
                </a:solidFill>
                <a:effectLst/>
                <a:latin typeface="inherit"/>
              </a:rPr>
              <a:t> Zoom, MS Teams, Google Meet</a:t>
            </a:r>
            <a:endParaRPr lang="en-GB" b="0" i="0" dirty="0">
              <a:solidFill>
                <a:srgbClr val="404040"/>
              </a:solidFill>
              <a:effectLst/>
              <a:latin typeface="inherit"/>
            </a:endParaRPr>
          </a:p>
          <a:p>
            <a:pPr algn="l" fontAlgn="base">
              <a:buFont typeface="Arial" panose="020B0604020202020204" pitchFamily="34" charset="0"/>
              <a:buChar char="•"/>
            </a:pPr>
            <a:r>
              <a:rPr lang="en-GB" b="0" i="0" dirty="0">
                <a:solidFill>
                  <a:srgbClr val="666161"/>
                </a:solidFill>
                <a:effectLst/>
                <a:latin typeface="inherit"/>
              </a:rPr>
              <a:t>Virtual learning environment </a:t>
            </a:r>
            <a:r>
              <a:rPr lang="en-GB" b="0" i="0" dirty="0" err="1">
                <a:solidFill>
                  <a:srgbClr val="666161"/>
                </a:solidFill>
                <a:effectLst/>
                <a:latin typeface="inherit"/>
              </a:rPr>
              <a:t>eg</a:t>
            </a:r>
            <a:r>
              <a:rPr lang="en-GB" b="0" i="0" dirty="0">
                <a:solidFill>
                  <a:srgbClr val="666161"/>
                </a:solidFill>
                <a:effectLst/>
                <a:latin typeface="inherit"/>
              </a:rPr>
              <a:t> Moodle, Blackboard, Canvas</a:t>
            </a:r>
            <a:endParaRPr lang="en-GB" b="0" i="0" dirty="0">
              <a:solidFill>
                <a:srgbClr val="404040"/>
              </a:solidFill>
              <a:effectLst/>
              <a:latin typeface="inherit"/>
            </a:endParaRPr>
          </a:p>
          <a:p>
            <a:pPr algn="l" fontAlgn="base">
              <a:buFont typeface="Arial" panose="020B0604020202020204" pitchFamily="34" charset="0"/>
              <a:buChar char="•"/>
            </a:pPr>
            <a:r>
              <a:rPr lang="en-GB" b="0" i="0" dirty="0">
                <a:solidFill>
                  <a:srgbClr val="666161"/>
                </a:solidFill>
                <a:effectLst/>
                <a:latin typeface="inherit"/>
              </a:rPr>
              <a:t>Collaborative applications </a:t>
            </a:r>
            <a:r>
              <a:rPr lang="en-GB" b="0" i="0" dirty="0" err="1">
                <a:solidFill>
                  <a:srgbClr val="666161"/>
                </a:solidFill>
                <a:effectLst/>
                <a:latin typeface="inherit"/>
              </a:rPr>
              <a:t>eg</a:t>
            </a:r>
            <a:r>
              <a:rPr lang="en-GB" b="0" i="0" dirty="0">
                <a:solidFill>
                  <a:srgbClr val="666161"/>
                </a:solidFill>
                <a:effectLst/>
                <a:latin typeface="inherit"/>
              </a:rPr>
              <a:t> Google Docs, virtual boards, wikis</a:t>
            </a:r>
            <a:endParaRPr lang="en-GB" b="0" i="0" dirty="0">
              <a:solidFill>
                <a:srgbClr val="404040"/>
              </a:solidFill>
              <a:effectLst/>
              <a:latin typeface="inherit"/>
            </a:endParaRPr>
          </a:p>
          <a:p>
            <a:pPr algn="l" fontAlgn="base">
              <a:buFont typeface="Arial" panose="020B0604020202020204" pitchFamily="34" charset="0"/>
              <a:buChar char="•"/>
            </a:pPr>
            <a:r>
              <a:rPr lang="en-GB" b="0" i="0" dirty="0">
                <a:solidFill>
                  <a:srgbClr val="666161"/>
                </a:solidFill>
                <a:effectLst/>
                <a:latin typeface="inherit"/>
              </a:rPr>
              <a:t>Online assessment or testing platform</a:t>
            </a:r>
            <a:endParaRPr lang="en-GB" b="0" i="0" dirty="0">
              <a:solidFill>
                <a:srgbClr val="404040"/>
              </a:solidFill>
              <a:effectLst/>
              <a:latin typeface="inherit"/>
            </a:endParaRPr>
          </a:p>
          <a:p>
            <a:pPr algn="l" fontAlgn="base">
              <a:buFont typeface="Arial" panose="020B0604020202020204" pitchFamily="34" charset="0"/>
              <a:buChar char="•"/>
            </a:pPr>
            <a:r>
              <a:rPr lang="en-GB" b="0" i="0" dirty="0">
                <a:solidFill>
                  <a:srgbClr val="666161"/>
                </a:solidFill>
                <a:effectLst/>
                <a:latin typeface="inherit"/>
              </a:rPr>
              <a:t>Student dashboard for tracking progress</a:t>
            </a:r>
            <a:endParaRPr lang="en-GB" b="0" i="0" dirty="0">
              <a:solidFill>
                <a:srgbClr val="404040"/>
              </a:solidFill>
              <a:effectLst/>
              <a:latin typeface="inherit"/>
            </a:endParaRPr>
          </a:p>
          <a:p>
            <a:endParaRPr lang="en-GB"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7703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this helps us to understand how students feel about the platforms and services at AU. </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11567F-F019-E948-A7D1-1F94AF06001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0903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185C-FDCC-A243-8007-1B24DE82DC3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F895FB-C866-2647-ABA5-FB882A7E22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9BA8BBB-B085-BE40-88DD-38D0E71880F0}"/>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5" name="Footer Placeholder 4">
            <a:extLst>
              <a:ext uri="{FF2B5EF4-FFF2-40B4-BE49-F238E27FC236}">
                <a16:creationId xmlns:a16="http://schemas.microsoft.com/office/drawing/2014/main" id="{542419A3-CA4B-5947-8E6D-A8B266728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F8EFE-ED92-2B4E-B8A1-D991CDDEF234}"/>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97827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863BA-CF4C-194D-930D-6DBFDB70EE7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DE038A7-517F-DB44-AFC1-D3A9333905A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A8347B-8CA8-9140-94D4-4C63435E1875}"/>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5" name="Footer Placeholder 4">
            <a:extLst>
              <a:ext uri="{FF2B5EF4-FFF2-40B4-BE49-F238E27FC236}">
                <a16:creationId xmlns:a16="http://schemas.microsoft.com/office/drawing/2014/main" id="{09013785-E0A3-9A40-8F3D-E813CAF0C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E04FC-4966-E640-957E-438222883B4F}"/>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301624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102DE-32B1-2D4B-932C-E7C2C43D7EA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042F1F6-A5BA-8648-BC06-51A5ECD3C7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E1AD09B-C57D-DD48-AFA1-74BDB23FE7EC}"/>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5" name="Footer Placeholder 4">
            <a:extLst>
              <a:ext uri="{FF2B5EF4-FFF2-40B4-BE49-F238E27FC236}">
                <a16:creationId xmlns:a16="http://schemas.microsoft.com/office/drawing/2014/main" id="{A5AA9BC7-7A4F-114F-82A5-387F94E21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5EC6F-719F-794B-84CB-D18A6204FF36}"/>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20443401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478366" y="3994515"/>
            <a:ext cx="7165081" cy="455429"/>
          </a:xfrm>
          <a:prstGeom prst="rect">
            <a:avLst/>
          </a:prstGeom>
        </p:spPr>
        <p:txBody>
          <a:bodyPr lIns="0" tIns="0" rIns="0" bIns="0"/>
          <a:lstStyle>
            <a:lvl1pPr algn="l">
              <a:lnSpc>
                <a:spcPct val="100000"/>
              </a:lnSpc>
              <a:defRPr sz="4133" b="1" i="0">
                <a:solidFill>
                  <a:schemeClr val="bg1"/>
                </a:solidFill>
                <a:latin typeface="+mn-lt"/>
                <a:ea typeface="Roboto Black" panose="02000000000000000000" pitchFamily="2" charset="0"/>
              </a:defRPr>
            </a:lvl1pPr>
          </a:lstStyle>
          <a:p>
            <a:r>
              <a:rPr lang="en-US"/>
              <a:t>Click to edit Master title style (white or black text)</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9169401" y="452968"/>
            <a:ext cx="2544232" cy="723304"/>
          </a:xfrm>
          <a:prstGeom prst="rect">
            <a:avLst/>
          </a:prstGeom>
        </p:spPr>
        <p:txBody>
          <a:bodyPr lIns="0" tIns="0" rIns="0" bIns="0"/>
          <a:lstStyle>
            <a:lvl1pPr marL="49212" indent="0" algn="r" defTabSz="359991">
              <a:lnSpc>
                <a:spcPct val="100000"/>
              </a:lnSpc>
              <a:buNone/>
              <a:tabLst/>
              <a:defRPr sz="1333" b="0" i="0">
                <a:solidFill>
                  <a:schemeClr val="bg1"/>
                </a:solidFill>
                <a:latin typeface="+mn-lt"/>
                <a:ea typeface="Roboto Medium" panose="02000000000000000000" pitchFamily="2" charset="0"/>
              </a:defRPr>
            </a:lvl1pPr>
            <a:lvl2pPr marL="185733"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2pPr>
            <a:lvl3pPr marL="360352"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3pPr>
            <a:lvl4pPr marL="536561"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4pPr>
            <a:lvl5pPr marL="711182" indent="0" defTabSz="359991">
              <a:lnSpc>
                <a:spcPct val="100000"/>
              </a:lnSpc>
              <a:buNone/>
              <a:tabLst/>
              <a:defRPr sz="1333" b="0" i="0">
                <a:solidFill>
                  <a:schemeClr val="tx1"/>
                </a:solidFill>
                <a:latin typeface="Roboto Medium" panose="02000000000000000000" pitchFamily="2" charset="0"/>
                <a:ea typeface="Roboto Medium" panose="02000000000000000000" pitchFamily="2" charset="0"/>
              </a:defRPr>
            </a:lvl5pPr>
          </a:lstStyle>
          <a:p>
            <a:pPr lvl="0"/>
            <a:r>
              <a:rPr lang="en-US"/>
              <a:t>Date / publication (white/black)</a:t>
            </a:r>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478366" y="5473802"/>
            <a:ext cx="8691036" cy="340988"/>
          </a:xfrm>
          <a:prstGeom prst="rect">
            <a:avLst/>
          </a:prstGeom>
        </p:spPr>
        <p:txBody>
          <a:bodyPr lIns="0" tIns="0" rIns="0" bIns="0" anchor="t" anchorCtr="0"/>
          <a:lstStyle>
            <a:lvl1pPr marL="0" indent="0">
              <a:buNone/>
              <a:defRPr sz="2267"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 (white or black text)</a:t>
            </a:r>
          </a:p>
        </p:txBody>
      </p:sp>
    </p:spTree>
    <p:extLst>
      <p:ext uri="{BB962C8B-B14F-4D97-AF65-F5344CB8AC3E}">
        <p14:creationId xmlns:p14="http://schemas.microsoft.com/office/powerpoint/2010/main" val="772535636"/>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GNOFF / B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8941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267"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1661039401"/>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478367" y="1906075"/>
            <a:ext cx="8691035"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3723813877"/>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478368" y="1906075"/>
            <a:ext cx="5279997"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2760398023"/>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99618183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267"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3822220035"/>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478367" y="1906075"/>
            <a:ext cx="8691035"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515883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6A2AF-3E36-F745-AE50-A21EB9E1463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0555FD7-AD4C-894E-A325-8E97726A010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C1154E7-7481-7A4C-9B9B-4E4146337649}"/>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5" name="Footer Placeholder 4">
            <a:extLst>
              <a:ext uri="{FF2B5EF4-FFF2-40B4-BE49-F238E27FC236}">
                <a16:creationId xmlns:a16="http://schemas.microsoft.com/office/drawing/2014/main" id="{A0BE859A-A0E6-8147-B65F-980CACEE51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AF438-71DA-2346-9E4E-CC4020110DB6}"/>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745245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478368" y="1906075"/>
            <a:ext cx="5279997"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7582943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32238473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267"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3642235924"/>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478367" y="1906075"/>
            <a:ext cx="8691035"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60064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478368" y="1906075"/>
            <a:ext cx="5279997"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55208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052514947"/>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478367" y="1906075"/>
            <a:ext cx="8691035"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075560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3026178"/>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3818238"/>
            <a:ext cx="8691036" cy="340988"/>
          </a:xfrm>
          <a:prstGeom prst="rect">
            <a:avLst/>
          </a:prstGeom>
        </p:spPr>
        <p:txBody>
          <a:bodyPr lIns="0" tIns="0" rIns="0" bIns="0" anchor="t" anchorCtr="0"/>
          <a:lstStyle>
            <a:lvl1pPr marL="0" indent="0">
              <a:buNone/>
              <a:defRPr sz="2267" b="0"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Tree>
    <p:extLst>
      <p:ext uri="{BB962C8B-B14F-4D97-AF65-F5344CB8AC3E}">
        <p14:creationId xmlns:p14="http://schemas.microsoft.com/office/powerpoint/2010/main" val="1330541501"/>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6" y="1396350"/>
            <a:ext cx="8691036"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478367" y="1906075"/>
            <a:ext cx="8691035"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085668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478367" y="1396350"/>
            <a:ext cx="5279999" cy="340988"/>
          </a:xfrm>
          <a:prstGeom prst="rect">
            <a:avLst/>
          </a:prstGeom>
        </p:spPr>
        <p:txBody>
          <a:bodyPr lIns="0" tIns="0" rIns="0" bIns="0" anchor="t" anchorCtr="0"/>
          <a:lstStyle>
            <a:lvl1pPr marL="0" indent="0">
              <a:buNone/>
              <a:defRPr sz="2267" b="1" i="0">
                <a:solidFill>
                  <a:schemeClr val="bg1"/>
                </a:solidFill>
                <a:latin typeface="+mn-lt"/>
                <a:ea typeface="Roboto Medium"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6256774" y="1460360"/>
            <a:ext cx="5124213"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478368" y="1906075"/>
            <a:ext cx="5279997" cy="4018477"/>
          </a:xfrm>
          <a:prstGeom prst="rect">
            <a:avLst/>
          </a:prstGeom>
        </p:spPr>
        <p:txBody>
          <a:bodyPr lIns="0" tIns="0" rIns="0" bIns="0"/>
          <a:lstStyle>
            <a:lvl1pPr marL="120648" indent="-120648" defTabSz="359991">
              <a:lnSpc>
                <a:spcPct val="100000"/>
              </a:lnSpc>
              <a:tabLst/>
              <a:defRPr sz="1600" b="0" i="0">
                <a:solidFill>
                  <a:schemeClr val="bg1"/>
                </a:solidFill>
                <a:latin typeface="+mn-lt"/>
                <a:ea typeface="Roboto Light" panose="02000000000000000000" pitchFamily="2" charset="0"/>
              </a:defRPr>
            </a:lvl1pPr>
            <a:lvl2pPr marL="241294" indent="-120648" defTabSz="359991">
              <a:lnSpc>
                <a:spcPct val="100000"/>
              </a:lnSpc>
              <a:tabLst/>
              <a:defRPr sz="1600" b="0" i="0">
                <a:solidFill>
                  <a:schemeClr val="bg1"/>
                </a:solidFill>
                <a:latin typeface="+mn-lt"/>
                <a:ea typeface="Roboto Light" panose="02000000000000000000" pitchFamily="2" charset="0"/>
              </a:defRPr>
            </a:lvl2pPr>
            <a:lvl3pPr marL="355591" indent="-114297" defTabSz="359991">
              <a:lnSpc>
                <a:spcPct val="100000"/>
              </a:lnSpc>
              <a:tabLst/>
              <a:defRPr sz="1600" b="0" i="0">
                <a:solidFill>
                  <a:schemeClr val="bg1"/>
                </a:solidFill>
                <a:latin typeface="+mn-lt"/>
                <a:ea typeface="Roboto Light" panose="02000000000000000000" pitchFamily="2" charset="0"/>
              </a:defRPr>
            </a:lvl3pPr>
            <a:lvl4pPr marL="476239" indent="-120648" defTabSz="359991">
              <a:lnSpc>
                <a:spcPct val="100000"/>
              </a:lnSpc>
              <a:tabLst/>
              <a:defRPr sz="1600" b="0" i="0">
                <a:solidFill>
                  <a:schemeClr val="bg1"/>
                </a:solidFill>
                <a:latin typeface="+mn-lt"/>
                <a:ea typeface="Roboto Light" panose="02000000000000000000" pitchFamily="2" charset="0"/>
              </a:defRPr>
            </a:lvl4pPr>
            <a:lvl5pPr marL="596885" indent="-120648" defTabSz="359991">
              <a:lnSpc>
                <a:spcPct val="100000"/>
              </a:lnSpc>
              <a:tabLst/>
              <a:defRPr sz="16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0688223"/>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98F9E-B5D5-B24C-98F5-FA0E4AE68BA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26179A4-66ED-0940-B1B7-F71696FAEF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3810289-E9BC-7D4A-8002-A5D297174BC2}"/>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5" name="Footer Placeholder 4">
            <a:extLst>
              <a:ext uri="{FF2B5EF4-FFF2-40B4-BE49-F238E27FC236}">
                <a16:creationId xmlns:a16="http://schemas.microsoft.com/office/drawing/2014/main" id="{6B093E6D-90E6-E74F-B722-86880CFE4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A5AED6-68DE-0447-B9D7-0EB980943208}"/>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1929558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478366" y="452967"/>
            <a:ext cx="8691036" cy="455429"/>
          </a:xfrm>
          <a:prstGeom prst="rect">
            <a:avLst/>
          </a:prstGeom>
        </p:spPr>
        <p:txBody>
          <a:bodyPr lIns="0" tIns="0" rIns="0" bIns="0"/>
          <a:lstStyle>
            <a:lvl1pPr algn="l">
              <a:lnSpc>
                <a:spcPct val="100000"/>
              </a:lnSpc>
              <a:defRPr sz="32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542611" y="1460360"/>
            <a:ext cx="10838376" cy="4618264"/>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119609806"/>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A6A0B-AB33-364E-80D5-464C8C8F4F7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89ABF4-B7C2-0D44-94B2-684076D5C61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A9AD4A9-11A9-144B-BBBC-05DBCE37B59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B22B87-2C81-954C-843B-05D179905304}"/>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6" name="Footer Placeholder 5">
            <a:extLst>
              <a:ext uri="{FF2B5EF4-FFF2-40B4-BE49-F238E27FC236}">
                <a16:creationId xmlns:a16="http://schemas.microsoft.com/office/drawing/2014/main" id="{C7513BDC-AE04-674F-A609-4DFF643131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1CB8F2-9B31-3E44-9168-967DE697F181}"/>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545329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FAD5B-E0FF-0E4E-A8A0-8EEF6773F8E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1B1F9D-9FDD-454D-90EF-EEDF9A2934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E29558F-BB88-D14C-889C-4A82187CD3E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F3F56AA-7E81-294F-9300-B2FBF8992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B464A9-1541-6148-8D6A-AEA5290C27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E9BE0CC-A03B-3E49-B061-A1991C973D5B}"/>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8" name="Footer Placeholder 7">
            <a:extLst>
              <a:ext uri="{FF2B5EF4-FFF2-40B4-BE49-F238E27FC236}">
                <a16:creationId xmlns:a16="http://schemas.microsoft.com/office/drawing/2014/main" id="{3DDDFF0A-85C5-A848-BE8C-B4F2590C0E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278EB4-FDB1-EB48-BC17-10A83C0CA539}"/>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717820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E0C3-2B22-8049-9663-C64F85BC0A2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268A4BB-AFC0-DD41-81DC-0D04D20512D5}"/>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4" name="Footer Placeholder 3">
            <a:extLst>
              <a:ext uri="{FF2B5EF4-FFF2-40B4-BE49-F238E27FC236}">
                <a16:creationId xmlns:a16="http://schemas.microsoft.com/office/drawing/2014/main" id="{42C6B931-AB8E-1A4F-ACE9-FDE0052CCA1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C5AA78-B1CA-BE40-BCF2-D7DE3016CEBE}"/>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2299637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8626D0-258B-3D45-834E-C58B4770234E}"/>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3" name="Footer Placeholder 2">
            <a:extLst>
              <a:ext uri="{FF2B5EF4-FFF2-40B4-BE49-F238E27FC236}">
                <a16:creationId xmlns:a16="http://schemas.microsoft.com/office/drawing/2014/main" id="{F8893B32-12B2-844F-9AFE-A9AEA2F0AA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893502-38CE-BB40-BCA3-DDDEAFA42800}"/>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562962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B5C7-5A86-DD45-B62C-9E063BF4D4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35DDF0C-FB18-F748-8A25-B1DA6C0D43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B68FACA-2AEC-024F-AEB1-313ADC268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FFD290-1612-B94F-BBDE-A8156A5C00D8}"/>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6" name="Footer Placeholder 5">
            <a:extLst>
              <a:ext uri="{FF2B5EF4-FFF2-40B4-BE49-F238E27FC236}">
                <a16:creationId xmlns:a16="http://schemas.microsoft.com/office/drawing/2014/main" id="{70C08959-5D13-6F43-B972-80A97CB86B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36688B-386F-E640-922B-FEC3457886FD}"/>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2392487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FD6C4-4F30-9846-83D2-C93434D67EB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18CBEE1-B645-044D-A5F9-6C10CB85FE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136286-B753-9346-854D-E7169DB00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52674-3AA1-5C49-B60E-98E99DB14DD2}"/>
              </a:ext>
            </a:extLst>
          </p:cNvPr>
          <p:cNvSpPr>
            <a:spLocks noGrp="1"/>
          </p:cNvSpPr>
          <p:nvPr>
            <p:ph type="dt" sz="half" idx="10"/>
          </p:nvPr>
        </p:nvSpPr>
        <p:spPr/>
        <p:txBody>
          <a:bodyPr/>
          <a:lstStyle/>
          <a:p>
            <a:fld id="{5DD29F7A-450F-A349-A521-FB993C14A5A7}" type="datetimeFigureOut">
              <a:rPr lang="en-US" smtClean="0"/>
              <a:t>10/18/2022</a:t>
            </a:fld>
            <a:endParaRPr lang="en-US"/>
          </a:p>
        </p:txBody>
      </p:sp>
      <p:sp>
        <p:nvSpPr>
          <p:cNvPr id="6" name="Footer Placeholder 5">
            <a:extLst>
              <a:ext uri="{FF2B5EF4-FFF2-40B4-BE49-F238E27FC236}">
                <a16:creationId xmlns:a16="http://schemas.microsoft.com/office/drawing/2014/main" id="{2D887FB4-CE40-6449-989C-32306ACB74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2C1847-E429-CC4E-ABB8-47CEF47C0694}"/>
              </a:ext>
            </a:extLst>
          </p:cNvPr>
          <p:cNvSpPr>
            <a:spLocks noGrp="1"/>
          </p:cNvSpPr>
          <p:nvPr>
            <p:ph type="sldNum" sz="quarter" idx="12"/>
          </p:nvPr>
        </p:nvSpPr>
        <p:spPr/>
        <p:txBody>
          <a:bodyPr/>
          <a:lstStyle/>
          <a:p>
            <a:fld id="{B2EFA918-EF0C-7044-BBAF-DCA4820A0E73}" type="slidenum">
              <a:rPr lang="en-US" smtClean="0"/>
              <a:t>‹#›</a:t>
            </a:fld>
            <a:endParaRPr lang="en-US"/>
          </a:p>
        </p:txBody>
      </p:sp>
    </p:spTree>
    <p:extLst>
      <p:ext uri="{BB962C8B-B14F-4D97-AF65-F5344CB8AC3E}">
        <p14:creationId xmlns:p14="http://schemas.microsoft.com/office/powerpoint/2010/main" val="295850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1.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5.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8B4E4-7061-8240-82DC-8801AA432A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28E0EDF-60AA-754C-A6D4-94364CC488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D9863B-2A4D-DE48-9D67-87E2904A4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29F7A-450F-A349-A521-FB993C14A5A7}" type="datetimeFigureOut">
              <a:rPr lang="en-US" smtClean="0"/>
              <a:t>10/18/2022</a:t>
            </a:fld>
            <a:endParaRPr lang="en-US"/>
          </a:p>
        </p:txBody>
      </p:sp>
      <p:sp>
        <p:nvSpPr>
          <p:cNvPr id="5" name="Footer Placeholder 4">
            <a:extLst>
              <a:ext uri="{FF2B5EF4-FFF2-40B4-BE49-F238E27FC236}">
                <a16:creationId xmlns:a16="http://schemas.microsoft.com/office/drawing/2014/main" id="{C769C5E0-6B47-8C42-9489-6C41CFD0CA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8016FC-0C27-C346-98A8-B39E384032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EFA918-EF0C-7044-BBAF-DCA4820A0E73}" type="slidenum">
              <a:rPr lang="en-US" smtClean="0"/>
              <a:t>‹#›</a:t>
            </a:fld>
            <a:endParaRPr lang="en-US"/>
          </a:p>
        </p:txBody>
      </p:sp>
    </p:spTree>
    <p:extLst>
      <p:ext uri="{BB962C8B-B14F-4D97-AF65-F5344CB8AC3E}">
        <p14:creationId xmlns:p14="http://schemas.microsoft.com/office/powerpoint/2010/main" val="491007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340583-71FA-4604-A78C-35C694524593}"/>
              </a:ext>
            </a:extLst>
          </p:cNvPr>
          <p:cNvSpPr/>
          <p:nvPr userDrawn="1"/>
        </p:nvSpPr>
        <p:spPr>
          <a:xfrm>
            <a:off x="0" y="0"/>
            <a:ext cx="12192000" cy="6858000"/>
          </a:xfrm>
          <a:prstGeom prst="rect">
            <a:avLst/>
          </a:prstGeom>
          <a:solidFill>
            <a:srgbClr val="0D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8" name="Picture 7">
            <a:extLst>
              <a:ext uri="{FF2B5EF4-FFF2-40B4-BE49-F238E27FC236}">
                <a16:creationId xmlns:a16="http://schemas.microsoft.com/office/drawing/2014/main" id="{8EAD7AA7-DF94-4AFF-A5FA-B3EEEEDACC32}"/>
              </a:ext>
            </a:extLst>
          </p:cNvPr>
          <p:cNvPicPr>
            <a:picLocks noChangeAspect="1"/>
          </p:cNvPicPr>
          <p:nvPr userDrawn="1"/>
        </p:nvPicPr>
        <p:blipFill>
          <a:blip r:embed="rId4"/>
          <a:stretch>
            <a:fillRect/>
          </a:stretch>
        </p:blipFill>
        <p:spPr>
          <a:xfrm>
            <a:off x="478367" y="452967"/>
            <a:ext cx="720000" cy="720000"/>
          </a:xfrm>
          <a:prstGeom prst="rect">
            <a:avLst/>
          </a:prstGeom>
        </p:spPr>
      </p:pic>
    </p:spTree>
    <p:extLst>
      <p:ext uri="{BB962C8B-B14F-4D97-AF65-F5344CB8AC3E}">
        <p14:creationId xmlns:p14="http://schemas.microsoft.com/office/powerpoint/2010/main" val="301214157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12192000" cy="6858000"/>
          </a:xfrm>
          <a:prstGeom prst="rect">
            <a:avLst/>
          </a:prstGeom>
          <a:solidFill>
            <a:srgbClr val="0D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97F51F27-3798-444E-B250-2F53A2AD8414}"/>
              </a:ext>
            </a:extLst>
          </p:cNvPr>
          <p:cNvPicPr>
            <a:picLocks noChangeAspect="1"/>
          </p:cNvPicPr>
          <p:nvPr userDrawn="1"/>
        </p:nvPicPr>
        <p:blipFill>
          <a:blip r:embed="rId6"/>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35778463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12192000" cy="68580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101E702B-CEDF-440D-AE34-A9C3CC1DC4AE}"/>
              </a:ext>
            </a:extLst>
          </p:cNvPr>
          <p:cNvPicPr>
            <a:picLocks noChangeAspect="1"/>
          </p:cNvPicPr>
          <p:nvPr userDrawn="1"/>
        </p:nvPicPr>
        <p:blipFill>
          <a:blip r:embed="rId6"/>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66681921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12192000" cy="6858000"/>
          </a:xfrm>
          <a:prstGeom prst="rect">
            <a:avLst/>
          </a:prstGeom>
          <a:solidFill>
            <a:srgbClr val="8E1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C3A427CD-10DF-40F8-B66D-2742A4BE1D00}"/>
              </a:ext>
            </a:extLst>
          </p:cNvPr>
          <p:cNvPicPr>
            <a:picLocks noChangeAspect="1"/>
          </p:cNvPicPr>
          <p:nvPr userDrawn="1"/>
        </p:nvPicPr>
        <p:blipFill>
          <a:blip r:embed="rId7"/>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133900682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12192000" cy="6858000"/>
          </a:xfrm>
          <a:prstGeom prst="rect">
            <a:avLst/>
          </a:prstGeom>
          <a:solidFill>
            <a:srgbClr val="00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0" name="Picture 9">
            <a:extLst>
              <a:ext uri="{FF2B5EF4-FFF2-40B4-BE49-F238E27FC236}">
                <a16:creationId xmlns:a16="http://schemas.microsoft.com/office/drawing/2014/main" id="{1C9D7517-DF94-49E7-B57E-2F2D4D40D4D7}"/>
              </a:ext>
            </a:extLst>
          </p:cNvPr>
          <p:cNvPicPr>
            <a:picLocks noChangeAspect="1"/>
          </p:cNvPicPr>
          <p:nvPr userDrawn="1"/>
        </p:nvPicPr>
        <p:blipFill>
          <a:blip r:embed="rId6"/>
          <a:stretch>
            <a:fillRect/>
          </a:stretch>
        </p:blipFill>
        <p:spPr>
          <a:xfrm>
            <a:off x="11473633" y="6165033"/>
            <a:ext cx="480000" cy="480000"/>
          </a:xfrm>
          <a:prstGeom prst="rect">
            <a:avLst/>
          </a:prstGeom>
        </p:spPr>
      </p:pic>
    </p:spTree>
    <p:extLst>
      <p:ext uri="{BB962C8B-B14F-4D97-AF65-F5344CB8AC3E}">
        <p14:creationId xmlns:p14="http://schemas.microsoft.com/office/powerpoint/2010/main" val="128349596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lteu@aber.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9.sv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8.xml"/><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hyperlink" Target="https://repository.jisc.ac.uk/8850/1/2022-07%20%28iDFltdP024.11%29%20DEI%20HE%20%26%20FE%20Reports%202022%20%28HE%29%20v1-05.pdf" TargetMode="External"/><Relationship Id="rId2" Type="http://schemas.openxmlformats.org/officeDocument/2006/relationships/hyperlink" Target="https://wordpress.aber.ac.uk/e-learning/category/digital-experience-insights/"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4D1F370C-5D81-2B4D-956A-23E4BF937CFF}"/>
              </a:ext>
            </a:extLst>
          </p:cNvPr>
          <p:cNvGraphicFramePr>
            <a:graphicFrameLocks noGrp="1"/>
          </p:cNvGraphicFramePr>
          <p:nvPr>
            <p:extLst>
              <p:ext uri="{D42A27DB-BD31-4B8C-83A1-F6EECF244321}">
                <p14:modId xmlns:p14="http://schemas.microsoft.com/office/powerpoint/2010/main" val="274811367"/>
              </p:ext>
            </p:extLst>
          </p:nvPr>
        </p:nvGraphicFramePr>
        <p:xfrm>
          <a:off x="931653" y="575400"/>
          <a:ext cx="9954883" cy="4926240"/>
        </p:xfrm>
        <a:graphic>
          <a:graphicData uri="http://schemas.openxmlformats.org/drawingml/2006/table">
            <a:tbl>
              <a:tblPr firstRow="1" bandRow="1">
                <a:effectLst/>
                <a:tableStyleId>{5C22544A-7EE6-4342-B048-85BDC9FD1C3A}</a:tableStyleId>
              </a:tblPr>
              <a:tblGrid>
                <a:gridCol w="9954883">
                  <a:extLst>
                    <a:ext uri="{9D8B030D-6E8A-4147-A177-3AD203B41FA5}">
                      <a16:colId xmlns:a16="http://schemas.microsoft.com/office/drawing/2014/main" val="925604362"/>
                    </a:ext>
                  </a:extLst>
                </a:gridCol>
              </a:tblGrid>
              <a:tr h="0">
                <a:tc>
                  <a:txBody>
                    <a:bodyPr/>
                    <a:lstStyle/>
                    <a:p>
                      <a:pPr algn="ctr"/>
                      <a:r>
                        <a:rPr lang="en-US" sz="6000" dirty="0">
                          <a:solidFill>
                            <a:srgbClr val="242753"/>
                          </a:solidFill>
                          <a:latin typeface="Arial"/>
                          <a:cs typeface="Arial"/>
                        </a:rPr>
                        <a:t>Academy Forum 2: How are students using technology?</a:t>
                      </a:r>
                    </a:p>
                    <a:p>
                      <a:pPr algn="ctr"/>
                      <a:r>
                        <a:rPr lang="en-US" sz="3200" b="0" dirty="0">
                          <a:solidFill>
                            <a:srgbClr val="242753"/>
                          </a:solidFill>
                          <a:latin typeface="Arial"/>
                          <a:cs typeface="Arial"/>
                        </a:rPr>
                        <a:t>Dr Jim Woolley</a:t>
                      </a:r>
                    </a:p>
                    <a:p>
                      <a:pPr lvl="0" algn="ctr">
                        <a:buNone/>
                      </a:pPr>
                      <a:r>
                        <a:rPr lang="en-US" sz="3200" b="0" dirty="0">
                          <a:solidFill>
                            <a:srgbClr val="242753"/>
                          </a:solidFill>
                          <a:latin typeface="Arial"/>
                          <a:cs typeface="Arial"/>
                        </a:rPr>
                        <a:t>Learning and Teaching Enhancement Unit</a:t>
                      </a:r>
                      <a:endParaRPr lang="en-US" sz="1400" dirty="0">
                        <a:latin typeface="Arial"/>
                        <a:cs typeface="Arial"/>
                      </a:endParaRPr>
                    </a:p>
                    <a:p>
                      <a:pPr algn="ctr"/>
                      <a:r>
                        <a:rPr lang="en-US" sz="3200" b="0" dirty="0">
                          <a:solidFill>
                            <a:srgbClr val="242753"/>
                          </a:solidFill>
                          <a:latin typeface="Arial"/>
                          <a:cs typeface="Arial"/>
                          <a:hlinkClick r:id="rId2"/>
                        </a:rPr>
                        <a:t>lteu@aber.ac.uk</a:t>
                      </a:r>
                      <a:r>
                        <a:rPr lang="en-US" sz="3200" b="0" dirty="0">
                          <a:solidFill>
                            <a:srgbClr val="242753"/>
                          </a:solidFill>
                          <a:latin typeface="Arial"/>
                          <a:cs typeface="Arial"/>
                        </a:rPr>
                        <a:t> </a:t>
                      </a:r>
                    </a:p>
                  </a:txBody>
                  <a:tcPr marL="0" marR="0" marT="360000" marB="360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242753"/>
                      </a:solidFill>
                      <a:prstDash val="solid"/>
                      <a:round/>
                      <a:headEnd type="none" w="med" len="med"/>
                      <a:tailEnd type="none" w="med" len="med"/>
                    </a:lnT>
                    <a:lnB w="12700" cap="flat" cmpd="sng" algn="ctr">
                      <a:solidFill>
                        <a:srgbClr val="242753"/>
                      </a:solidFill>
                      <a:prstDash val="solid"/>
                      <a:round/>
                      <a:headEnd type="none" w="med" len="med"/>
                      <a:tailEnd type="none" w="med" len="med"/>
                    </a:lnB>
                    <a:noFill/>
                  </a:tcPr>
                </a:tc>
                <a:extLst>
                  <a:ext uri="{0D108BD9-81ED-4DB2-BD59-A6C34878D82A}">
                    <a16:rowId xmlns:a16="http://schemas.microsoft.com/office/drawing/2014/main" val="1004175720"/>
                  </a:ext>
                </a:extLst>
              </a:tr>
            </a:tbl>
          </a:graphicData>
        </a:graphic>
      </p:graphicFrame>
      <p:pic>
        <p:nvPicPr>
          <p:cNvPr id="4" name="Picture 3">
            <a:extLst>
              <a:ext uri="{FF2B5EF4-FFF2-40B4-BE49-F238E27FC236}">
                <a16:creationId xmlns:a16="http://schemas.microsoft.com/office/drawing/2014/main" id="{7E95D951-20A1-D4AF-984D-0C0DDCF8DFE3}"/>
              </a:ext>
            </a:extLst>
          </p:cNvPr>
          <p:cNvPicPr>
            <a:picLocks noChangeAspect="1"/>
          </p:cNvPicPr>
          <p:nvPr/>
        </p:nvPicPr>
        <p:blipFill>
          <a:blip r:embed="rId3"/>
          <a:srcRect/>
          <a:stretch/>
        </p:blipFill>
        <p:spPr>
          <a:xfrm>
            <a:off x="0" y="4953000"/>
            <a:ext cx="12192000" cy="1905000"/>
          </a:xfrm>
          <a:prstGeom prst="rect">
            <a:avLst/>
          </a:prstGeom>
        </p:spPr>
      </p:pic>
    </p:spTree>
    <p:extLst>
      <p:ext uri="{BB962C8B-B14F-4D97-AF65-F5344CB8AC3E}">
        <p14:creationId xmlns:p14="http://schemas.microsoft.com/office/powerpoint/2010/main" val="4263023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B8928-EEB4-4B6E-BB98-14EF88AEBB00}"/>
              </a:ext>
            </a:extLst>
          </p:cNvPr>
          <p:cNvSpPr>
            <a:spLocks noGrp="1"/>
          </p:cNvSpPr>
          <p:nvPr>
            <p:ph type="title"/>
          </p:nvPr>
        </p:nvSpPr>
        <p:spPr/>
        <p:txBody>
          <a:bodyPr/>
          <a:lstStyle/>
          <a:p>
            <a:r>
              <a:rPr lang="en-US"/>
              <a:t>Findings by theme</a:t>
            </a:r>
            <a:endParaRPr lang="en-GB"/>
          </a:p>
        </p:txBody>
      </p:sp>
    </p:spTree>
    <p:extLst>
      <p:ext uri="{BB962C8B-B14F-4D97-AF65-F5344CB8AC3E}">
        <p14:creationId xmlns:p14="http://schemas.microsoft.com/office/powerpoint/2010/main" val="81469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02BBC2-42D9-46DF-8077-2C00275BA627}"/>
              </a:ext>
            </a:extLst>
          </p:cNvPr>
          <p:cNvSpPr>
            <a:spLocks noGrp="1"/>
          </p:cNvSpPr>
          <p:nvPr>
            <p:ph type="title"/>
          </p:nvPr>
        </p:nvSpPr>
        <p:spPr/>
        <p:txBody>
          <a:bodyPr/>
          <a:lstStyle/>
          <a:p>
            <a:r>
              <a:rPr lang="en-US"/>
              <a:t>Theme one (T1)</a:t>
            </a:r>
            <a:endParaRPr lang="en-GB"/>
          </a:p>
        </p:txBody>
      </p:sp>
      <p:sp>
        <p:nvSpPr>
          <p:cNvPr id="8" name="Text Placeholder 7">
            <a:extLst>
              <a:ext uri="{FF2B5EF4-FFF2-40B4-BE49-F238E27FC236}">
                <a16:creationId xmlns:a16="http://schemas.microsoft.com/office/drawing/2014/main" id="{6CD16779-2F55-42DB-A916-536A3CF8B122}"/>
              </a:ext>
            </a:extLst>
          </p:cNvPr>
          <p:cNvSpPr>
            <a:spLocks noGrp="1"/>
          </p:cNvSpPr>
          <p:nvPr>
            <p:ph type="body" idx="13"/>
          </p:nvPr>
        </p:nvSpPr>
        <p:spPr/>
        <p:txBody>
          <a:bodyPr/>
          <a:lstStyle/>
          <a:p>
            <a:r>
              <a:rPr lang="en-US"/>
              <a:t>You and your technology</a:t>
            </a:r>
            <a:endParaRPr lang="en-GB"/>
          </a:p>
        </p:txBody>
      </p:sp>
    </p:spTree>
    <p:extLst>
      <p:ext uri="{BB962C8B-B14F-4D97-AF65-F5344CB8AC3E}">
        <p14:creationId xmlns:p14="http://schemas.microsoft.com/office/powerpoint/2010/main" val="3602027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EE79-A8B9-434B-98C6-E0FE8B0D8DAD}"/>
              </a:ext>
            </a:extLst>
          </p:cNvPr>
          <p:cNvSpPr>
            <a:spLocks noGrp="1"/>
          </p:cNvSpPr>
          <p:nvPr>
            <p:ph type="title"/>
          </p:nvPr>
        </p:nvSpPr>
        <p:spPr/>
        <p:txBody>
          <a:bodyPr/>
          <a:lstStyle/>
          <a:p>
            <a:r>
              <a:rPr lang="en-US"/>
              <a:t>T1: </a:t>
            </a:r>
            <a:r>
              <a:rPr lang="en-GB"/>
              <a:t>Devices used regularly for learning</a:t>
            </a:r>
          </a:p>
        </p:txBody>
      </p:sp>
      <p:sp>
        <p:nvSpPr>
          <p:cNvPr id="6" name="Content Placeholder 5">
            <a:extLst>
              <a:ext uri="{FF2B5EF4-FFF2-40B4-BE49-F238E27FC236}">
                <a16:creationId xmlns:a16="http://schemas.microsoft.com/office/drawing/2014/main" id="{B747660D-21F0-45AC-856F-F9E0DFEC0BB7}"/>
              </a:ext>
            </a:extLst>
          </p:cNvPr>
          <p:cNvSpPr>
            <a:spLocks noGrp="1"/>
          </p:cNvSpPr>
          <p:nvPr>
            <p:ph idx="1"/>
          </p:nvPr>
        </p:nvSpPr>
        <p:spPr>
          <a:xfrm>
            <a:off x="478366" y="1168886"/>
            <a:ext cx="10929188" cy="844213"/>
          </a:xfrm>
        </p:spPr>
        <p:txBody>
          <a:bodyPr lIns="0" tIns="0" rIns="0" bIns="0" anchor="t"/>
          <a:lstStyle/>
          <a:p>
            <a:pPr marL="0" indent="0">
              <a:buNone/>
            </a:pPr>
            <a:r>
              <a:rPr lang="en-US" sz="2133" b="1" dirty="0">
                <a:ea typeface="Roboto Light"/>
              </a:rPr>
              <a:t>(Q9). </a:t>
            </a:r>
            <a:r>
              <a:rPr lang="en-US" sz="2133" dirty="0">
                <a:ea typeface="Roboto Light"/>
              </a:rPr>
              <a:t>Learners/students were asked, </a:t>
            </a:r>
            <a:r>
              <a:rPr lang="en-GB" sz="2133" dirty="0">
                <a:ea typeface="Roboto Light"/>
              </a:rPr>
              <a:t>which of these devices they regularly used for learning </a:t>
            </a:r>
            <a:r>
              <a:rPr lang="en-US" sz="2133" dirty="0">
                <a:ea typeface="Roboto Light"/>
              </a:rPr>
              <a:t>(they could tick all that applied).</a:t>
            </a:r>
            <a:endParaRPr lang="en-US" dirty="0">
              <a:ea typeface="Roboto Light"/>
            </a:endParaRPr>
          </a:p>
        </p:txBody>
      </p:sp>
      <p:graphicFrame>
        <p:nvGraphicFramePr>
          <p:cNvPr id="5" name="Chart 4" descr="Example of bar chart showing responses to question 22.">
            <a:extLst>
              <a:ext uri="{FF2B5EF4-FFF2-40B4-BE49-F238E27FC236}">
                <a16:creationId xmlns:a16="http://schemas.microsoft.com/office/drawing/2014/main" id="{B5DA0F36-F249-4989-83D5-7E8BAE9642C2}"/>
              </a:ext>
            </a:extLst>
          </p:cNvPr>
          <p:cNvGraphicFramePr>
            <a:graphicFrameLocks/>
          </p:cNvGraphicFramePr>
          <p:nvPr/>
        </p:nvGraphicFramePr>
        <p:xfrm>
          <a:off x="478366" y="2013098"/>
          <a:ext cx="10929188" cy="4391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2712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02BBC2-42D9-46DF-8077-2C00275BA627}"/>
              </a:ext>
            </a:extLst>
          </p:cNvPr>
          <p:cNvSpPr>
            <a:spLocks noGrp="1"/>
          </p:cNvSpPr>
          <p:nvPr>
            <p:ph type="title"/>
          </p:nvPr>
        </p:nvSpPr>
        <p:spPr/>
        <p:txBody>
          <a:bodyPr/>
          <a:lstStyle/>
          <a:p>
            <a:r>
              <a:rPr lang="en-US"/>
              <a:t>Theme two (T2)</a:t>
            </a:r>
            <a:endParaRPr lang="en-GB"/>
          </a:p>
        </p:txBody>
      </p:sp>
      <p:sp>
        <p:nvSpPr>
          <p:cNvPr id="8" name="Text Placeholder 7">
            <a:extLst>
              <a:ext uri="{FF2B5EF4-FFF2-40B4-BE49-F238E27FC236}">
                <a16:creationId xmlns:a16="http://schemas.microsoft.com/office/drawing/2014/main" id="{6CD16779-2F55-42DB-A916-536A3CF8B122}"/>
              </a:ext>
            </a:extLst>
          </p:cNvPr>
          <p:cNvSpPr>
            <a:spLocks noGrp="1"/>
          </p:cNvSpPr>
          <p:nvPr>
            <p:ph type="body" idx="13"/>
          </p:nvPr>
        </p:nvSpPr>
        <p:spPr/>
        <p:txBody>
          <a:bodyPr/>
          <a:lstStyle/>
          <a:p>
            <a:r>
              <a:rPr lang="en-US"/>
              <a:t>Technology at your organisation</a:t>
            </a:r>
            <a:endParaRPr lang="en-GB"/>
          </a:p>
        </p:txBody>
      </p:sp>
    </p:spTree>
    <p:extLst>
      <p:ext uri="{BB962C8B-B14F-4D97-AF65-F5344CB8AC3E}">
        <p14:creationId xmlns:p14="http://schemas.microsoft.com/office/powerpoint/2010/main" val="3089894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p:txBody>
          <a:bodyPr/>
          <a:lstStyle/>
          <a:p>
            <a:r>
              <a:rPr lang="en-US"/>
              <a:t>T2: Digital platforms and services at your organisation</a:t>
            </a:r>
            <a:endParaRPr lang="en-GB"/>
          </a:p>
        </p:txBody>
      </p:sp>
      <p:sp>
        <p:nvSpPr>
          <p:cNvPr id="6" name="Content Placeholder 5">
            <a:extLst>
              <a:ext uri="{FF2B5EF4-FFF2-40B4-BE49-F238E27FC236}">
                <a16:creationId xmlns:a16="http://schemas.microsoft.com/office/drawing/2014/main" id="{0DF107C5-DE13-461A-B545-F872154370C4}"/>
              </a:ext>
            </a:extLst>
          </p:cNvPr>
          <p:cNvSpPr>
            <a:spLocks noGrp="1"/>
          </p:cNvSpPr>
          <p:nvPr>
            <p:ph idx="1"/>
          </p:nvPr>
        </p:nvSpPr>
        <p:spPr>
          <a:xfrm>
            <a:off x="478367" y="2164308"/>
            <a:ext cx="6912443" cy="3304181"/>
          </a:xfrm>
        </p:spPr>
        <p:txBody>
          <a:bodyPr/>
          <a:lstStyle/>
          <a:p>
            <a:r>
              <a:rPr lang="en-US" sz="2133" dirty="0"/>
              <a:t>Live video classes: </a:t>
            </a:r>
            <a:r>
              <a:rPr lang="en-US" sz="2133" b="1" dirty="0"/>
              <a:t>85.9%</a:t>
            </a:r>
            <a:br>
              <a:rPr lang="en-US" sz="2133" dirty="0"/>
            </a:br>
            <a:r>
              <a:rPr lang="en-US" sz="2133" dirty="0" err="1"/>
              <a:t>eg</a:t>
            </a:r>
            <a:r>
              <a:rPr lang="en-US" sz="2133" dirty="0"/>
              <a:t> Zoom, MS Teams, Google Meet</a:t>
            </a:r>
          </a:p>
          <a:p>
            <a:r>
              <a:rPr lang="en-US" sz="2133" dirty="0"/>
              <a:t>Virtual learning environment: </a:t>
            </a:r>
            <a:r>
              <a:rPr lang="en-US" sz="2133" b="1" dirty="0"/>
              <a:t>93.4%</a:t>
            </a:r>
            <a:br>
              <a:rPr lang="en-US" sz="2133" dirty="0"/>
            </a:br>
            <a:r>
              <a:rPr lang="en-US" sz="2133" dirty="0" err="1"/>
              <a:t>eg</a:t>
            </a:r>
            <a:r>
              <a:rPr lang="en-US" sz="2133" dirty="0"/>
              <a:t> Moodle, Blackboard, Canvas</a:t>
            </a:r>
          </a:p>
          <a:p>
            <a:r>
              <a:rPr lang="en-US" sz="2133" dirty="0"/>
              <a:t>Collaborative applications: </a:t>
            </a:r>
            <a:r>
              <a:rPr lang="en-US" sz="2133" b="1" dirty="0"/>
              <a:t>28.7%</a:t>
            </a:r>
            <a:br>
              <a:rPr lang="en-US" sz="2133" dirty="0"/>
            </a:br>
            <a:r>
              <a:rPr lang="en-US" sz="2133" dirty="0" err="1"/>
              <a:t>eg</a:t>
            </a:r>
            <a:r>
              <a:rPr lang="en-US" sz="2133" dirty="0"/>
              <a:t> Google Docs, virtual boards, wikis</a:t>
            </a:r>
          </a:p>
          <a:p>
            <a:r>
              <a:rPr lang="en-US" sz="2133" dirty="0"/>
              <a:t>Online assessment or testing platform: </a:t>
            </a:r>
            <a:r>
              <a:rPr lang="en-US" sz="2133" b="1" dirty="0"/>
              <a:t>63.5%</a:t>
            </a:r>
          </a:p>
          <a:p>
            <a:r>
              <a:rPr lang="en-US" sz="2133" dirty="0"/>
              <a:t>Student dashboard for tracking progress: 35%</a:t>
            </a:r>
          </a:p>
          <a:p>
            <a:endParaRPr lang="en-US" sz="2133" dirty="0"/>
          </a:p>
        </p:txBody>
      </p:sp>
      <p:pic>
        <p:nvPicPr>
          <p:cNvPr id="7" name="Graphic 6">
            <a:extLst>
              <a:ext uri="{FF2B5EF4-FFF2-40B4-BE49-F238E27FC236}">
                <a16:creationId xmlns:a16="http://schemas.microsoft.com/office/drawing/2014/main" id="{D4317FC4-56AC-4F8C-A997-5A39570825A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7101" y="1899599"/>
            <a:ext cx="3568891" cy="3568891"/>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93498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p:txBody>
          <a:bodyPr/>
          <a:lstStyle/>
          <a:p>
            <a:r>
              <a:rPr lang="en-US"/>
              <a:t>T2: Digital platforms and services at your organisation</a:t>
            </a:r>
            <a:endParaRPr lang="en-GB"/>
          </a:p>
        </p:txBody>
      </p:sp>
      <p:sp>
        <p:nvSpPr>
          <p:cNvPr id="6" name="Content Placeholder 5">
            <a:extLst>
              <a:ext uri="{FF2B5EF4-FFF2-40B4-BE49-F238E27FC236}">
                <a16:creationId xmlns:a16="http://schemas.microsoft.com/office/drawing/2014/main" id="{0DF107C5-DE13-461A-B545-F872154370C4}"/>
              </a:ext>
            </a:extLst>
          </p:cNvPr>
          <p:cNvSpPr>
            <a:spLocks noGrp="1"/>
          </p:cNvSpPr>
          <p:nvPr>
            <p:ph idx="1"/>
          </p:nvPr>
        </p:nvSpPr>
        <p:spPr>
          <a:xfrm>
            <a:off x="478367" y="2164308"/>
            <a:ext cx="6912443" cy="3304181"/>
          </a:xfrm>
        </p:spPr>
        <p:txBody>
          <a:bodyPr/>
          <a:lstStyle/>
          <a:p>
            <a:pPr marL="237061" indent="-237061"/>
            <a:r>
              <a:rPr lang="en-US" sz="2133" b="1" dirty="0"/>
              <a:t>(Q12a). 62.56</a:t>
            </a:r>
            <a:r>
              <a:rPr lang="en-US" sz="2133" dirty="0"/>
              <a:t>% agreed we supported them to use their own devices</a:t>
            </a:r>
          </a:p>
          <a:p>
            <a:pPr marL="237061" indent="-237061"/>
            <a:r>
              <a:rPr lang="en-US" sz="2133" b="1" dirty="0"/>
              <a:t>(Q12b). 74.40 </a:t>
            </a:r>
            <a:r>
              <a:rPr lang="en-US" sz="2133" dirty="0"/>
              <a:t>% </a:t>
            </a:r>
            <a:r>
              <a:rPr lang="en-GB" sz="2133" dirty="0"/>
              <a:t>agreed we supported them to access online platforms and services off site</a:t>
            </a:r>
          </a:p>
          <a:p>
            <a:pPr marL="237061" indent="-237061"/>
            <a:r>
              <a:rPr lang="en-US" sz="2133" b="1" dirty="0"/>
              <a:t>(Q12c). </a:t>
            </a:r>
            <a:r>
              <a:rPr lang="en-US" sz="2133" dirty="0"/>
              <a:t>66.67% agreed we  communicated effectively online, </a:t>
            </a:r>
            <a:r>
              <a:rPr lang="en-US" sz="2133" dirty="0" err="1"/>
              <a:t>eg</a:t>
            </a:r>
            <a:r>
              <a:rPr lang="en-US" sz="2133" dirty="0"/>
              <a:t> messaging, notifications</a:t>
            </a:r>
          </a:p>
          <a:p>
            <a:pPr marL="237061" indent="-237061"/>
            <a:r>
              <a:rPr lang="en-US" sz="2133" b="1" dirty="0"/>
              <a:t>(Q12d). </a:t>
            </a:r>
            <a:r>
              <a:rPr lang="en-US" sz="2133" dirty="0"/>
              <a:t>36.14% agreed we gave them the chance to be involved in decisions about learning platforms</a:t>
            </a:r>
          </a:p>
          <a:p>
            <a:endParaRPr lang="en-US" sz="2133" dirty="0"/>
          </a:p>
        </p:txBody>
      </p:sp>
      <p:pic>
        <p:nvPicPr>
          <p:cNvPr id="7" name="Graphic 6">
            <a:extLst>
              <a:ext uri="{FF2B5EF4-FFF2-40B4-BE49-F238E27FC236}">
                <a16:creationId xmlns:a16="http://schemas.microsoft.com/office/drawing/2014/main" id="{D4317FC4-56AC-4F8C-A997-5A39570825A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7101" y="1899599"/>
            <a:ext cx="3568891" cy="3568891"/>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650902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a:xfrm>
            <a:off x="478365" y="452967"/>
            <a:ext cx="10674664" cy="455429"/>
          </a:xfrm>
        </p:spPr>
        <p:txBody>
          <a:bodyPr/>
          <a:lstStyle/>
          <a:p>
            <a:r>
              <a:rPr lang="en-US"/>
              <a:t>T2: Digital tool or app really useful for learning</a:t>
            </a:r>
            <a:endParaRPr lang="en-GB"/>
          </a:p>
        </p:txBody>
      </p:sp>
      <p:sp>
        <p:nvSpPr>
          <p:cNvPr id="7" name="Content Placeholder 5">
            <a:extLst>
              <a:ext uri="{FF2B5EF4-FFF2-40B4-BE49-F238E27FC236}">
                <a16:creationId xmlns:a16="http://schemas.microsoft.com/office/drawing/2014/main" id="{D2EDA545-53ED-4049-B371-F69646DF32DD}"/>
              </a:ext>
            </a:extLst>
          </p:cNvPr>
          <p:cNvSpPr>
            <a:spLocks noGrp="1"/>
          </p:cNvSpPr>
          <p:nvPr>
            <p:ph idx="1"/>
          </p:nvPr>
        </p:nvSpPr>
        <p:spPr>
          <a:xfrm>
            <a:off x="340785" y="1420285"/>
            <a:ext cx="7101795" cy="3043048"/>
          </a:xfrm>
        </p:spPr>
        <p:txBody>
          <a:bodyPr/>
          <a:lstStyle/>
          <a:p>
            <a:pPr marL="0" indent="0">
              <a:buNone/>
            </a:pPr>
            <a:r>
              <a:rPr lang="en-US" sz="2133" b="1" dirty="0"/>
              <a:t>(Q13). </a:t>
            </a:r>
            <a:r>
              <a:rPr lang="en-US" sz="2133" dirty="0"/>
              <a:t>Learners/students were asked </a:t>
            </a:r>
            <a:r>
              <a:rPr lang="en-GB" sz="2133" dirty="0"/>
              <a:t>to give an example of a digital tool or app they found really useful for learning.</a:t>
            </a:r>
            <a:endParaRPr lang="en-US" sz="2133" dirty="0"/>
          </a:p>
          <a:p>
            <a:pPr marL="0" indent="0">
              <a:buNone/>
            </a:pPr>
            <a:r>
              <a:rPr lang="en-US" sz="2133" dirty="0"/>
              <a:t>Common Digital Tool/applications included: </a:t>
            </a:r>
          </a:p>
          <a:p>
            <a:pPr marL="482588" lvl="1" indent="-361942"/>
            <a:r>
              <a:rPr lang="en-US" sz="2133" dirty="0"/>
              <a:t>43.4% of learners/students that commented mentioned “Blackboard”</a:t>
            </a:r>
          </a:p>
          <a:p>
            <a:pPr marL="482588" lvl="1" indent="-361942"/>
            <a:r>
              <a:rPr lang="en-US" sz="2133" dirty="0"/>
              <a:t>9.4% of learners/students that commented mentioned “Microsoft Teams”</a:t>
            </a:r>
          </a:p>
          <a:p>
            <a:endParaRPr lang="en-GB" sz="2133" dirty="0"/>
          </a:p>
        </p:txBody>
      </p:sp>
      <p:sp>
        <p:nvSpPr>
          <p:cNvPr id="8" name="TextBox 7">
            <a:extLst>
              <a:ext uri="{FF2B5EF4-FFF2-40B4-BE49-F238E27FC236}">
                <a16:creationId xmlns:a16="http://schemas.microsoft.com/office/drawing/2014/main" id="{AC3C9784-2753-4D24-80B0-BFB608E94472}"/>
              </a:ext>
            </a:extLst>
          </p:cNvPr>
          <p:cNvSpPr txBox="1"/>
          <p:nvPr/>
        </p:nvSpPr>
        <p:spPr>
          <a:xfrm>
            <a:off x="478366" y="4187277"/>
            <a:ext cx="7981823" cy="1754326"/>
          </a:xfrm>
          <a:prstGeom prst="rect">
            <a:avLst/>
          </a:prstGeom>
          <a:noFill/>
        </p:spPr>
        <p:txBody>
          <a:bodyPr wrap="square" rtlCol="0">
            <a:spAutoFit/>
          </a:bodyPr>
          <a:lstStyle/>
          <a:p>
            <a:pPr defTabSz="914377"/>
            <a:r>
              <a:rPr lang="en-GB" dirty="0">
                <a:solidFill>
                  <a:prstClr val="white"/>
                </a:solidFill>
                <a:latin typeface="Arial" panose="020B0604020202020204"/>
              </a:rPr>
              <a:t>Expanded explanations cited reasons for choosing Blackboard such as:  </a:t>
            </a:r>
          </a:p>
          <a:p>
            <a:pPr defTabSz="914377"/>
            <a:r>
              <a:rPr lang="en-GB" dirty="0">
                <a:solidFill>
                  <a:prstClr val="white"/>
                </a:solidFill>
                <a:latin typeface="Arial" panose="020B0604020202020204"/>
              </a:rPr>
              <a:t>-     Central to the learning experience</a:t>
            </a:r>
          </a:p>
          <a:p>
            <a:pPr marL="380990" indent="-380990" defTabSz="914377">
              <a:buFontTx/>
              <a:buChar char="-"/>
            </a:pPr>
            <a:r>
              <a:rPr lang="en-GB" dirty="0">
                <a:solidFill>
                  <a:prstClr val="white"/>
                </a:solidFill>
                <a:latin typeface="Arial" panose="020B0604020202020204"/>
              </a:rPr>
              <a:t>Accessibility from many different types of devices </a:t>
            </a:r>
          </a:p>
          <a:p>
            <a:pPr marL="380990" indent="-380990" defTabSz="914377">
              <a:buFontTx/>
              <a:buChar char="-"/>
            </a:pPr>
            <a:r>
              <a:rPr lang="en-GB" dirty="0">
                <a:solidFill>
                  <a:prstClr val="white"/>
                </a:solidFill>
                <a:latin typeface="Arial" panose="020B0604020202020204"/>
              </a:rPr>
              <a:t>Well organised and fit for use*</a:t>
            </a:r>
          </a:p>
          <a:p>
            <a:pPr marL="380990" indent="-380990" defTabSz="914377">
              <a:buFontTx/>
              <a:buChar char="-"/>
            </a:pPr>
            <a:endParaRPr lang="en-GB" dirty="0">
              <a:solidFill>
                <a:prstClr val="white"/>
              </a:solidFill>
              <a:latin typeface="Arial" panose="020B0604020202020204"/>
            </a:endParaRPr>
          </a:p>
          <a:p>
            <a:pPr marL="380990" indent="-380990" defTabSz="914377">
              <a:buFontTx/>
              <a:buChar char="-"/>
            </a:pPr>
            <a:endParaRPr lang="en-GB" dirty="0">
              <a:solidFill>
                <a:prstClr val="white"/>
              </a:solidFill>
              <a:latin typeface="Arial" panose="020B0604020202020204"/>
            </a:endParaRPr>
          </a:p>
        </p:txBody>
      </p:sp>
      <p:pic>
        <p:nvPicPr>
          <p:cNvPr id="4" name="Graphic 3">
            <a:extLst>
              <a:ext uri="{FF2B5EF4-FFF2-40B4-BE49-F238E27FC236}">
                <a16:creationId xmlns:a16="http://schemas.microsoft.com/office/drawing/2014/main" id="{184702C5-3FB6-43F4-998B-5A83B0FB049F}"/>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66980" y="1825923"/>
            <a:ext cx="3206155" cy="3206155"/>
          </a:xfrm>
          <a:prstGeom prst="rect">
            <a:avLst/>
          </a:prstGeom>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6A5986A4-FD64-6AF0-0D21-923A738CBA66}"/>
              </a:ext>
            </a:extLst>
          </p:cNvPr>
          <p:cNvSpPr txBox="1"/>
          <p:nvPr/>
        </p:nvSpPr>
        <p:spPr>
          <a:xfrm>
            <a:off x="524082" y="5787714"/>
            <a:ext cx="10628948" cy="338554"/>
          </a:xfrm>
          <a:prstGeom prst="rect">
            <a:avLst/>
          </a:prstGeom>
          <a:noFill/>
        </p:spPr>
        <p:txBody>
          <a:bodyPr wrap="square" rtlCol="0">
            <a:spAutoFit/>
          </a:bodyPr>
          <a:lstStyle/>
          <a:p>
            <a:pPr defTabSz="914377"/>
            <a:r>
              <a:rPr lang="en-GB" sz="1600" dirty="0">
                <a:solidFill>
                  <a:prstClr val="white"/>
                </a:solidFill>
                <a:latin typeface="Arial" panose="020B0604020202020204"/>
              </a:rPr>
              <a:t>*Answers also specified that the usefulness could be compromised by ineffective course organisation </a:t>
            </a:r>
          </a:p>
        </p:txBody>
      </p:sp>
    </p:spTree>
    <p:extLst>
      <p:ext uri="{BB962C8B-B14F-4D97-AF65-F5344CB8AC3E}">
        <p14:creationId xmlns:p14="http://schemas.microsoft.com/office/powerpoint/2010/main" val="1170402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478367" y="452967"/>
            <a:ext cx="7410040" cy="455429"/>
          </a:xfrm>
        </p:spPr>
        <p:txBody>
          <a:bodyPr/>
          <a:lstStyle/>
          <a:p>
            <a:r>
              <a:rPr lang="en-US"/>
              <a:t>T2: Overall quality of the online learning environment</a:t>
            </a:r>
            <a:endParaRPr lang="en-GB"/>
          </a:p>
        </p:txBody>
      </p:sp>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478367" y="1575284"/>
            <a:ext cx="11061397" cy="1368752"/>
          </a:xfrm>
        </p:spPr>
        <p:txBody>
          <a:bodyPr/>
          <a:lstStyle/>
          <a:p>
            <a:pPr marL="0" indent="0">
              <a:buNone/>
            </a:pPr>
            <a:r>
              <a:rPr lang="en-US" sz="2133" b="1" dirty="0"/>
              <a:t>(Q14). </a:t>
            </a:r>
            <a:r>
              <a:rPr lang="en-US" sz="2133" dirty="0"/>
              <a:t>Learners/students were asked to provide an overall rating</a:t>
            </a:r>
            <a:r>
              <a:rPr lang="en-GB" sz="2133" dirty="0"/>
              <a:t> for the quality of the online learning environment. </a:t>
            </a:r>
            <a:r>
              <a:rPr lang="en-US" sz="2133" dirty="0"/>
              <a:t>82.6% rated us as good or above.</a:t>
            </a:r>
          </a:p>
          <a:p>
            <a:pPr marL="0" indent="0">
              <a:buNone/>
            </a:pPr>
            <a:endParaRPr lang="en-GB" sz="2133" dirty="0"/>
          </a:p>
        </p:txBody>
      </p:sp>
      <p:graphicFrame>
        <p:nvGraphicFramePr>
          <p:cNvPr id="5" name="Chart 4" descr="Example of bar chart showing responses to question 19.">
            <a:extLst>
              <a:ext uri="{FF2B5EF4-FFF2-40B4-BE49-F238E27FC236}">
                <a16:creationId xmlns:a16="http://schemas.microsoft.com/office/drawing/2014/main" id="{DFEE8C74-7138-4BC7-A7FD-683E925BF346}"/>
              </a:ext>
            </a:extLst>
          </p:cNvPr>
          <p:cNvGraphicFramePr>
            <a:graphicFrameLocks/>
          </p:cNvGraphicFramePr>
          <p:nvPr/>
        </p:nvGraphicFramePr>
        <p:xfrm>
          <a:off x="368701" y="2854251"/>
          <a:ext cx="10887528" cy="38935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81198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478367" y="452967"/>
            <a:ext cx="7410040" cy="455429"/>
          </a:xfrm>
        </p:spPr>
        <p:txBody>
          <a:bodyPr/>
          <a:lstStyle/>
          <a:p>
            <a:r>
              <a:rPr lang="en-US"/>
              <a:t>T2: Prefer us to invest in</a:t>
            </a:r>
            <a:endParaRPr lang="en-GB"/>
          </a:p>
        </p:txBody>
      </p:sp>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478367" y="1179521"/>
            <a:ext cx="11185920" cy="971804"/>
          </a:xfrm>
        </p:spPr>
        <p:txBody>
          <a:bodyPr/>
          <a:lstStyle/>
          <a:p>
            <a:pPr marL="0" indent="0">
              <a:buNone/>
            </a:pPr>
            <a:r>
              <a:rPr lang="en-US" sz="2133" b="1">
                <a:highlight>
                  <a:srgbClr val="000000"/>
                </a:highlight>
              </a:rPr>
              <a:t>(Q15 HE)</a:t>
            </a:r>
            <a:r>
              <a:rPr lang="en-US" sz="2133" b="1"/>
              <a:t>. </a:t>
            </a:r>
            <a:r>
              <a:rPr lang="en-US" sz="2133"/>
              <a:t>Learners/students were asked w</a:t>
            </a:r>
            <a:r>
              <a:rPr lang="en-GB" sz="2133"/>
              <a:t>hat they would prefer us to invest in?</a:t>
            </a:r>
            <a:endParaRPr lang="en-US" sz="2133"/>
          </a:p>
          <a:p>
            <a:pPr marL="237061" indent="-237061"/>
            <a:endParaRPr lang="en-GB" sz="2133"/>
          </a:p>
        </p:txBody>
      </p:sp>
      <p:graphicFrame>
        <p:nvGraphicFramePr>
          <p:cNvPr id="8" name="Chart 7" descr="Example of bar chart showing responses to question 19.">
            <a:extLst>
              <a:ext uri="{FF2B5EF4-FFF2-40B4-BE49-F238E27FC236}">
                <a16:creationId xmlns:a16="http://schemas.microsoft.com/office/drawing/2014/main" id="{BBA51B53-822A-4B90-A45D-EFD71564C2EF}"/>
              </a:ext>
            </a:extLst>
          </p:cNvPr>
          <p:cNvGraphicFramePr>
            <a:graphicFrameLocks/>
          </p:cNvGraphicFramePr>
          <p:nvPr/>
        </p:nvGraphicFramePr>
        <p:xfrm>
          <a:off x="478367" y="2151324"/>
          <a:ext cx="11235267" cy="4312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2422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p:txBody>
          <a:bodyPr/>
          <a:lstStyle/>
          <a:p>
            <a:r>
              <a:rPr lang="en-US"/>
              <a:t>Theme three (T3)</a:t>
            </a:r>
            <a:endParaRPr lang="en-GB"/>
          </a:p>
        </p:txBody>
      </p:sp>
      <p:sp>
        <p:nvSpPr>
          <p:cNvPr id="8" name="Text Placeholder 7">
            <a:extLst>
              <a:ext uri="{FF2B5EF4-FFF2-40B4-BE49-F238E27FC236}">
                <a16:creationId xmlns:a16="http://schemas.microsoft.com/office/drawing/2014/main" id="{8B8FCC62-7E78-46F4-9D69-59D64D413988}"/>
              </a:ext>
            </a:extLst>
          </p:cNvPr>
          <p:cNvSpPr>
            <a:spLocks noGrp="1"/>
          </p:cNvSpPr>
          <p:nvPr>
            <p:ph type="body" idx="13"/>
          </p:nvPr>
        </p:nvSpPr>
        <p:spPr/>
        <p:txBody>
          <a:bodyPr/>
          <a:lstStyle/>
          <a:p>
            <a:r>
              <a:rPr lang="en-GB"/>
              <a:t>Technology in your learning</a:t>
            </a:r>
          </a:p>
        </p:txBody>
      </p:sp>
    </p:spTree>
    <p:extLst>
      <p:ext uri="{BB962C8B-B14F-4D97-AF65-F5344CB8AC3E}">
        <p14:creationId xmlns:p14="http://schemas.microsoft.com/office/powerpoint/2010/main" val="8605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D14DC2-A2FC-8936-AB5A-EC08D537FF5C}"/>
              </a:ext>
            </a:extLst>
          </p:cNvPr>
          <p:cNvSpPr>
            <a:spLocks noGrp="1"/>
          </p:cNvSpPr>
          <p:nvPr>
            <p:ph type="title"/>
          </p:nvPr>
        </p:nvSpPr>
        <p:spPr>
          <a:xfrm>
            <a:off x="1288064" y="1284731"/>
            <a:ext cx="9637776" cy="1333066"/>
          </a:xfrm>
        </p:spPr>
        <p:txBody>
          <a:bodyPr>
            <a:normAutofit/>
          </a:bodyPr>
          <a:lstStyle/>
          <a:p>
            <a:pPr algn="ctr"/>
            <a:r>
              <a:rPr lang="en-US" dirty="0">
                <a:cs typeface="Calibri Light"/>
              </a:rPr>
              <a:t>Session structure</a:t>
            </a:r>
            <a:endParaRPr lang="en-US" err="1"/>
          </a:p>
        </p:txBody>
      </p:sp>
      <p:cxnSp>
        <p:nvCxnSpPr>
          <p:cNvPr id="14" name="Straight Connector 13">
            <a:extLst>
              <a:ext uri="{FF2B5EF4-FFF2-40B4-BE49-F238E27FC236}">
                <a16:creationId xmlns:a16="http://schemas.microsoft.com/office/drawing/2014/main" id="{19C0742B-6FAB-4F71-A9CB-E140A40C8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62454" y="2620980"/>
            <a:ext cx="950976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9947803-206C-7DB4-1E32-48C84E78B7C7}"/>
              </a:ext>
            </a:extLst>
          </p:cNvPr>
          <p:cNvSpPr>
            <a:spLocks noGrp="1"/>
          </p:cNvSpPr>
          <p:nvPr>
            <p:ph idx="1"/>
          </p:nvPr>
        </p:nvSpPr>
        <p:spPr>
          <a:xfrm>
            <a:off x="1288064" y="2853879"/>
            <a:ext cx="9637776" cy="2714771"/>
          </a:xfrm>
        </p:spPr>
        <p:txBody>
          <a:bodyPr vert="horz" lIns="91440" tIns="45720" rIns="91440" bIns="45720" rtlCol="0" anchor="t">
            <a:noAutofit/>
          </a:bodyPr>
          <a:lstStyle/>
          <a:p>
            <a:r>
              <a:rPr lang="en-US" sz="3200" dirty="0">
                <a:cs typeface="Calibri"/>
              </a:rPr>
              <a:t>Discussion based:</a:t>
            </a:r>
          </a:p>
          <a:p>
            <a:pPr lvl="1"/>
            <a:r>
              <a:rPr lang="en-US" sz="3200" dirty="0">
                <a:cs typeface="Calibri"/>
              </a:rPr>
              <a:t>Current technologies</a:t>
            </a:r>
          </a:p>
          <a:p>
            <a:pPr lvl="1"/>
            <a:r>
              <a:rPr lang="en-US" sz="3200" dirty="0">
                <a:cs typeface="Calibri"/>
              </a:rPr>
              <a:t>Digital Insights Survey</a:t>
            </a:r>
          </a:p>
          <a:p>
            <a:pPr lvl="1"/>
            <a:r>
              <a:rPr lang="en-US" sz="3200" dirty="0">
                <a:cs typeface="Calibri"/>
              </a:rPr>
              <a:t>Discussion on the findings from Digital Insights </a:t>
            </a:r>
          </a:p>
          <a:p>
            <a:pPr lvl="1"/>
            <a:r>
              <a:rPr lang="en-US" sz="3200" dirty="0">
                <a:cs typeface="Calibri"/>
              </a:rPr>
              <a:t>Planning for the future</a:t>
            </a:r>
          </a:p>
          <a:p>
            <a:pPr lvl="1"/>
            <a:endParaRPr lang="en-US" sz="2000" dirty="0">
              <a:cs typeface="Calibri"/>
            </a:endParaRPr>
          </a:p>
          <a:p>
            <a:pPr lvl="1"/>
            <a:endParaRPr lang="en-US" sz="2000" dirty="0">
              <a:cs typeface="Calibri"/>
            </a:endParaRPr>
          </a:p>
          <a:p>
            <a:pPr lvl="1"/>
            <a:endParaRPr lang="en-US" sz="2000" dirty="0">
              <a:cs typeface="Calibri"/>
            </a:endParaRPr>
          </a:p>
          <a:p>
            <a:pPr lvl="1"/>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424906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a:xfrm>
            <a:off x="382951" y="545370"/>
            <a:ext cx="8691036" cy="455429"/>
          </a:xfrm>
        </p:spPr>
        <p:txBody>
          <a:bodyPr/>
          <a:lstStyle/>
          <a:p>
            <a:r>
              <a:rPr lang="en-US"/>
              <a:t>T3: Difficulties when learning online</a:t>
            </a:r>
            <a:endParaRPr lang="en-GB"/>
          </a:p>
        </p:txBody>
      </p:sp>
      <p:sp>
        <p:nvSpPr>
          <p:cNvPr id="6" name="Content Placeholder 5">
            <a:extLst>
              <a:ext uri="{FF2B5EF4-FFF2-40B4-BE49-F238E27FC236}">
                <a16:creationId xmlns:a16="http://schemas.microsoft.com/office/drawing/2014/main" id="{CD6A9824-0541-41AA-A570-9952E541C2B0}"/>
              </a:ext>
            </a:extLst>
          </p:cNvPr>
          <p:cNvSpPr txBox="1">
            <a:spLocks/>
          </p:cNvSpPr>
          <p:nvPr/>
        </p:nvSpPr>
        <p:spPr>
          <a:xfrm>
            <a:off x="382951" y="1178336"/>
            <a:ext cx="10955608" cy="74970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2133" b="1">
                <a:solidFill>
                  <a:prstClr val="white"/>
                </a:solidFill>
                <a:highlight>
                  <a:srgbClr val="000000"/>
                </a:highlight>
                <a:latin typeface="Arial" panose="020B0604020202020204"/>
              </a:rPr>
              <a:t>(Q18 HE).</a:t>
            </a:r>
            <a:r>
              <a:rPr lang="en-US" sz="2133" b="1">
                <a:solidFill>
                  <a:prstClr val="white"/>
                </a:solidFill>
                <a:latin typeface="Arial" panose="020B0604020202020204"/>
              </a:rPr>
              <a:t> </a:t>
            </a:r>
            <a:r>
              <a:rPr lang="en-US" sz="2133">
                <a:solidFill>
                  <a:prstClr val="white"/>
                </a:solidFill>
                <a:latin typeface="Arial" panose="020B0604020202020204"/>
              </a:rPr>
              <a:t>Learners/students were asked </a:t>
            </a:r>
            <a:r>
              <a:rPr lang="en-GB" sz="2133">
                <a:solidFill>
                  <a:prstClr val="white"/>
                </a:solidFill>
                <a:latin typeface="Arial" panose="020B0604020202020204"/>
              </a:rPr>
              <a:t>if any of these made it difficult for them to learn online</a:t>
            </a:r>
            <a:r>
              <a:rPr lang="en-US" sz="2133">
                <a:solidFill>
                  <a:prstClr val="white"/>
                </a:solidFill>
                <a:latin typeface="Arial" panose="020B0604020202020204"/>
              </a:rPr>
              <a:t> (they could tick all that applied).</a:t>
            </a:r>
          </a:p>
        </p:txBody>
      </p:sp>
      <p:graphicFrame>
        <p:nvGraphicFramePr>
          <p:cNvPr id="8" name="Chart 7" descr="Example of bar chart showing responses to question 4.">
            <a:extLst>
              <a:ext uri="{FF2B5EF4-FFF2-40B4-BE49-F238E27FC236}">
                <a16:creationId xmlns:a16="http://schemas.microsoft.com/office/drawing/2014/main" id="{71ADF81C-8C88-904A-A79F-2FDB4B9503CA}"/>
              </a:ext>
            </a:extLst>
          </p:cNvPr>
          <p:cNvGraphicFramePr>
            <a:graphicFrameLocks/>
          </p:cNvGraphicFramePr>
          <p:nvPr/>
        </p:nvGraphicFramePr>
        <p:xfrm>
          <a:off x="500913" y="2003647"/>
          <a:ext cx="10837647" cy="427162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601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a:xfrm>
            <a:off x="382952" y="545370"/>
            <a:ext cx="7343373" cy="455429"/>
          </a:xfrm>
        </p:spPr>
        <p:txBody>
          <a:bodyPr/>
          <a:lstStyle/>
          <a:p>
            <a:r>
              <a:rPr lang="en-US" dirty="0"/>
              <a:t>T3: Learning activities they have carried out</a:t>
            </a:r>
            <a:endParaRPr lang="en-GB" dirty="0"/>
          </a:p>
        </p:txBody>
      </p:sp>
      <p:sp>
        <p:nvSpPr>
          <p:cNvPr id="5" name="Content Placeholder 5">
            <a:extLst>
              <a:ext uri="{FF2B5EF4-FFF2-40B4-BE49-F238E27FC236}">
                <a16:creationId xmlns:a16="http://schemas.microsoft.com/office/drawing/2014/main" id="{0785C5D3-0279-4915-AA29-17B70C5F4A31}"/>
              </a:ext>
            </a:extLst>
          </p:cNvPr>
          <p:cNvSpPr txBox="1">
            <a:spLocks/>
          </p:cNvSpPr>
          <p:nvPr/>
        </p:nvSpPr>
        <p:spPr>
          <a:xfrm>
            <a:off x="332009" y="1587796"/>
            <a:ext cx="3920104" cy="239114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377">
              <a:spcBef>
                <a:spcPts val="1000"/>
              </a:spcBef>
              <a:buNone/>
            </a:pPr>
            <a:r>
              <a:rPr lang="en-US" sz="2133" b="1" dirty="0">
                <a:solidFill>
                  <a:prstClr val="white"/>
                </a:solidFill>
                <a:latin typeface="Arial" panose="020B0604020202020204"/>
              </a:rPr>
              <a:t>(Q20 HE) </a:t>
            </a:r>
            <a:r>
              <a:rPr lang="en-US" sz="2133" dirty="0">
                <a:solidFill>
                  <a:prstClr val="white"/>
                </a:solidFill>
                <a:latin typeface="Arial" panose="020B0604020202020204"/>
              </a:rPr>
              <a:t>Learners/students were asked, in the last two weeks, which learning activities they had done. </a:t>
            </a:r>
          </a:p>
          <a:p>
            <a:pPr marL="228594" indent="-228594" defTabSz="914377">
              <a:spcBef>
                <a:spcPts val="1000"/>
              </a:spcBef>
            </a:pPr>
            <a:endParaRPr lang="en-GB" sz="2133" dirty="0">
              <a:solidFill>
                <a:prstClr val="white"/>
              </a:solidFill>
              <a:latin typeface="Arial" panose="020B0604020202020204"/>
            </a:endParaRPr>
          </a:p>
        </p:txBody>
      </p:sp>
      <p:graphicFrame>
        <p:nvGraphicFramePr>
          <p:cNvPr id="8" name="Chart 7" descr="Example of bar chart showing responses to question 22.">
            <a:extLst>
              <a:ext uri="{FF2B5EF4-FFF2-40B4-BE49-F238E27FC236}">
                <a16:creationId xmlns:a16="http://schemas.microsoft.com/office/drawing/2014/main" id="{C45D8FF2-A193-4E7F-B0EE-5BA69B29D4B3}"/>
              </a:ext>
            </a:extLst>
          </p:cNvPr>
          <p:cNvGraphicFramePr>
            <a:graphicFrameLocks/>
          </p:cNvGraphicFramePr>
          <p:nvPr/>
        </p:nvGraphicFramePr>
        <p:xfrm>
          <a:off x="3955627" y="1192106"/>
          <a:ext cx="7629448" cy="50776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5419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B155-7ADE-4F6B-B92B-95484F9529AE}"/>
              </a:ext>
            </a:extLst>
          </p:cNvPr>
          <p:cNvSpPr>
            <a:spLocks noGrp="1"/>
          </p:cNvSpPr>
          <p:nvPr>
            <p:ph type="title"/>
          </p:nvPr>
        </p:nvSpPr>
        <p:spPr/>
        <p:txBody>
          <a:bodyPr/>
          <a:lstStyle/>
          <a:p>
            <a:r>
              <a:rPr lang="en-GB"/>
              <a:t>T3: Online learning materials</a:t>
            </a:r>
          </a:p>
        </p:txBody>
      </p:sp>
      <p:sp>
        <p:nvSpPr>
          <p:cNvPr id="6" name="Content Placeholder 5">
            <a:extLst>
              <a:ext uri="{FF2B5EF4-FFF2-40B4-BE49-F238E27FC236}">
                <a16:creationId xmlns:a16="http://schemas.microsoft.com/office/drawing/2014/main" id="{B15ABF82-041C-4C09-A167-5E8AE36090F6}"/>
              </a:ext>
            </a:extLst>
          </p:cNvPr>
          <p:cNvSpPr>
            <a:spLocks noGrp="1"/>
          </p:cNvSpPr>
          <p:nvPr>
            <p:ph idx="1"/>
          </p:nvPr>
        </p:nvSpPr>
        <p:spPr>
          <a:xfrm>
            <a:off x="478366" y="1282299"/>
            <a:ext cx="3647065" cy="4018477"/>
          </a:xfrm>
        </p:spPr>
        <p:txBody>
          <a:bodyPr/>
          <a:lstStyle/>
          <a:p>
            <a:pPr marL="0" indent="0">
              <a:buNone/>
            </a:pPr>
            <a:r>
              <a:rPr lang="en-US" sz="2133" b="1" dirty="0"/>
              <a:t>(Q21). </a:t>
            </a:r>
            <a:r>
              <a:rPr lang="en-US" sz="2133" dirty="0"/>
              <a:t>Learners/students were asked how much they agreed with four statements about our online learning materials.</a:t>
            </a:r>
          </a:p>
          <a:p>
            <a:endParaRPr lang="en-US" sz="2133" dirty="0"/>
          </a:p>
          <a:p>
            <a:pPr marL="0" indent="0">
              <a:buNone/>
            </a:pPr>
            <a:endParaRPr lang="en-GB" sz="2133" dirty="0"/>
          </a:p>
        </p:txBody>
      </p:sp>
      <p:graphicFrame>
        <p:nvGraphicFramePr>
          <p:cNvPr id="5" name="Chart 4" descr="Stacked bar chart for question 13">
            <a:extLst>
              <a:ext uri="{FF2B5EF4-FFF2-40B4-BE49-F238E27FC236}">
                <a16:creationId xmlns:a16="http://schemas.microsoft.com/office/drawing/2014/main" id="{6D98DAD2-EB51-4749-8473-715FB99300D1}"/>
              </a:ext>
            </a:extLst>
          </p:cNvPr>
          <p:cNvGraphicFramePr>
            <a:graphicFrameLocks/>
          </p:cNvGraphicFramePr>
          <p:nvPr/>
        </p:nvGraphicFramePr>
        <p:xfrm>
          <a:off x="4649337" y="1357422"/>
          <a:ext cx="7407873" cy="45671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82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B155-7ADE-4F6B-B92B-95484F9529AE}"/>
              </a:ext>
            </a:extLst>
          </p:cNvPr>
          <p:cNvSpPr>
            <a:spLocks noGrp="1"/>
          </p:cNvSpPr>
          <p:nvPr>
            <p:ph type="title"/>
          </p:nvPr>
        </p:nvSpPr>
        <p:spPr/>
        <p:txBody>
          <a:bodyPr/>
          <a:lstStyle/>
          <a:p>
            <a:r>
              <a:rPr lang="en-GB"/>
              <a:t>T3: Learning online</a:t>
            </a:r>
          </a:p>
        </p:txBody>
      </p:sp>
      <p:sp>
        <p:nvSpPr>
          <p:cNvPr id="6" name="Content Placeholder 5">
            <a:extLst>
              <a:ext uri="{FF2B5EF4-FFF2-40B4-BE49-F238E27FC236}">
                <a16:creationId xmlns:a16="http://schemas.microsoft.com/office/drawing/2014/main" id="{B15ABF82-041C-4C09-A167-5E8AE36090F6}"/>
              </a:ext>
            </a:extLst>
          </p:cNvPr>
          <p:cNvSpPr>
            <a:spLocks noGrp="1"/>
          </p:cNvSpPr>
          <p:nvPr>
            <p:ph idx="1"/>
          </p:nvPr>
        </p:nvSpPr>
        <p:spPr>
          <a:xfrm>
            <a:off x="478365" y="1206690"/>
            <a:ext cx="3706947" cy="4018477"/>
          </a:xfrm>
        </p:spPr>
        <p:txBody>
          <a:bodyPr/>
          <a:lstStyle/>
          <a:p>
            <a:pPr marL="0" indent="0">
              <a:buNone/>
            </a:pPr>
            <a:r>
              <a:rPr lang="en-US" sz="2133" b="1" dirty="0"/>
              <a:t>(Q22). </a:t>
            </a:r>
            <a:r>
              <a:rPr lang="en-US" sz="2133" dirty="0"/>
              <a:t>Learners/students were asked how much they agreed with four statements about learning online.</a:t>
            </a:r>
          </a:p>
          <a:p>
            <a:endParaRPr lang="en-US" sz="2133" dirty="0"/>
          </a:p>
          <a:p>
            <a:pPr marL="0" indent="0">
              <a:buNone/>
            </a:pPr>
            <a:endParaRPr lang="en-GB" sz="2133" dirty="0"/>
          </a:p>
        </p:txBody>
      </p:sp>
      <p:graphicFrame>
        <p:nvGraphicFramePr>
          <p:cNvPr id="5" name="Chart 4" descr="Stacked bar chart for question 16">
            <a:extLst>
              <a:ext uri="{FF2B5EF4-FFF2-40B4-BE49-F238E27FC236}">
                <a16:creationId xmlns:a16="http://schemas.microsoft.com/office/drawing/2014/main" id="{126C0B86-BFAF-4A2C-AA50-127657EDEB80}"/>
              </a:ext>
            </a:extLst>
          </p:cNvPr>
          <p:cNvGraphicFramePr>
            <a:graphicFrameLocks/>
          </p:cNvGraphicFramePr>
          <p:nvPr/>
        </p:nvGraphicFramePr>
        <p:xfrm>
          <a:off x="4658437" y="1206689"/>
          <a:ext cx="6947592" cy="5276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758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2A45-C55B-43D4-8D52-AA39DEFB1B11}"/>
              </a:ext>
            </a:extLst>
          </p:cNvPr>
          <p:cNvSpPr>
            <a:spLocks noGrp="1"/>
          </p:cNvSpPr>
          <p:nvPr>
            <p:ph type="title"/>
          </p:nvPr>
        </p:nvSpPr>
        <p:spPr>
          <a:xfrm>
            <a:off x="478365" y="452967"/>
            <a:ext cx="10521731" cy="455429"/>
          </a:xfrm>
        </p:spPr>
        <p:txBody>
          <a:bodyPr/>
          <a:lstStyle/>
          <a:p>
            <a:r>
              <a:rPr lang="en-US"/>
              <a:t>T3: Positive aspects of online learning </a:t>
            </a:r>
            <a:endParaRPr lang="en-GB"/>
          </a:p>
        </p:txBody>
      </p:sp>
      <p:sp>
        <p:nvSpPr>
          <p:cNvPr id="6" name="Content Placeholder 5">
            <a:extLst>
              <a:ext uri="{FF2B5EF4-FFF2-40B4-BE49-F238E27FC236}">
                <a16:creationId xmlns:a16="http://schemas.microsoft.com/office/drawing/2014/main" id="{1002BF96-E4DE-4654-89A9-B21446AEF3D6}"/>
              </a:ext>
            </a:extLst>
          </p:cNvPr>
          <p:cNvSpPr>
            <a:spLocks noGrp="1"/>
          </p:cNvSpPr>
          <p:nvPr>
            <p:ph idx="1"/>
          </p:nvPr>
        </p:nvSpPr>
        <p:spPr>
          <a:xfrm>
            <a:off x="478367" y="1527476"/>
            <a:ext cx="8938349" cy="2785216"/>
          </a:xfrm>
        </p:spPr>
        <p:txBody>
          <a:bodyPr/>
          <a:lstStyle/>
          <a:p>
            <a:pPr marL="0" indent="0">
              <a:buNone/>
            </a:pPr>
            <a:r>
              <a:rPr lang="en-US" sz="2133" b="1" dirty="0"/>
              <a:t>(Q23 HE). </a:t>
            </a:r>
            <a:r>
              <a:rPr lang="en-US" sz="2133" dirty="0"/>
              <a:t>Learners/students were asked, what aspect of learning online, if any, had been most positive for them.</a:t>
            </a:r>
          </a:p>
          <a:p>
            <a:pPr marL="0" indent="0">
              <a:buNone/>
            </a:pPr>
            <a:r>
              <a:rPr lang="en-US" sz="2133" dirty="0"/>
              <a:t>This was a free text question, which we </a:t>
            </a:r>
            <a:r>
              <a:rPr lang="en-US" sz="2133" dirty="0" err="1"/>
              <a:t>analysed</a:t>
            </a:r>
            <a:r>
              <a:rPr lang="en-US" sz="2133" dirty="0"/>
              <a:t> for themes.</a:t>
            </a:r>
          </a:p>
          <a:p>
            <a:pPr marL="0" indent="0">
              <a:buNone/>
            </a:pPr>
            <a:r>
              <a:rPr lang="en-US" sz="2133" dirty="0"/>
              <a:t>Common themes included: </a:t>
            </a:r>
          </a:p>
          <a:p>
            <a:pPr marL="482588" lvl="1" indent="-361942"/>
            <a:r>
              <a:rPr lang="en-US" sz="2133" b="1" dirty="0"/>
              <a:t>19.3%</a:t>
            </a:r>
            <a:r>
              <a:rPr lang="en-US" sz="2133" dirty="0"/>
              <a:t> of learners/students that commented mentioned accessibility</a:t>
            </a:r>
          </a:p>
          <a:p>
            <a:pPr marL="482588" lvl="1" indent="-361942"/>
            <a:r>
              <a:rPr lang="en-US" sz="2133" b="1" dirty="0"/>
              <a:t>16.9%</a:t>
            </a:r>
            <a:r>
              <a:rPr lang="en-US" sz="2133" dirty="0"/>
              <a:t> of learners/students that commented mentioned being able to pace work themselves and/or time management</a:t>
            </a:r>
          </a:p>
          <a:p>
            <a:pPr marL="482588" lvl="1" indent="-361942"/>
            <a:r>
              <a:rPr lang="en-US" sz="2133" b="1" dirty="0"/>
              <a:t>9.2%</a:t>
            </a:r>
            <a:r>
              <a:rPr lang="en-US" sz="2133" dirty="0"/>
              <a:t> of learners/students that commented mentioned lecture recordings</a:t>
            </a:r>
          </a:p>
          <a:p>
            <a:pPr marL="482588" lvl="1" indent="-361942"/>
            <a:r>
              <a:rPr lang="en-US" sz="2133" b="1" dirty="0"/>
              <a:t>1.4% </a:t>
            </a:r>
            <a:r>
              <a:rPr lang="en-US" sz="2133" dirty="0"/>
              <a:t>of learners/students that commented mentioned there were no positives</a:t>
            </a:r>
          </a:p>
          <a:p>
            <a:pPr marL="482588" lvl="1" indent="-361942"/>
            <a:endParaRPr lang="en-US" sz="2133" dirty="0"/>
          </a:p>
          <a:p>
            <a:pPr marL="0" indent="0">
              <a:buNone/>
            </a:pPr>
            <a:endParaRPr lang="en-US" sz="2133" dirty="0"/>
          </a:p>
        </p:txBody>
      </p:sp>
      <p:pic>
        <p:nvPicPr>
          <p:cNvPr id="5" name="Graphic 4" descr="Thumbs up sign with solid fill">
            <a:extLst>
              <a:ext uri="{FF2B5EF4-FFF2-40B4-BE49-F238E27FC236}">
                <a16:creationId xmlns:a16="http://schemas.microsoft.com/office/drawing/2014/main" id="{44201180-3EEF-46B4-B169-6300CCC33B69}"/>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293957" y="2019796"/>
            <a:ext cx="2163171" cy="216317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853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2A45-C55B-43D4-8D52-AA39DEFB1B11}"/>
              </a:ext>
            </a:extLst>
          </p:cNvPr>
          <p:cNvSpPr>
            <a:spLocks noGrp="1"/>
          </p:cNvSpPr>
          <p:nvPr>
            <p:ph type="title"/>
          </p:nvPr>
        </p:nvSpPr>
        <p:spPr>
          <a:xfrm>
            <a:off x="478365" y="452967"/>
            <a:ext cx="10521731" cy="455429"/>
          </a:xfrm>
        </p:spPr>
        <p:txBody>
          <a:bodyPr/>
          <a:lstStyle/>
          <a:p>
            <a:r>
              <a:rPr lang="en-US"/>
              <a:t>T3: Negative aspects of online learning</a:t>
            </a:r>
            <a:endParaRPr lang="en-GB"/>
          </a:p>
        </p:txBody>
      </p:sp>
      <p:sp>
        <p:nvSpPr>
          <p:cNvPr id="6" name="Content Placeholder 5">
            <a:extLst>
              <a:ext uri="{FF2B5EF4-FFF2-40B4-BE49-F238E27FC236}">
                <a16:creationId xmlns:a16="http://schemas.microsoft.com/office/drawing/2014/main" id="{1002BF96-E4DE-4654-89A9-B21446AEF3D6}"/>
              </a:ext>
            </a:extLst>
          </p:cNvPr>
          <p:cNvSpPr>
            <a:spLocks noGrp="1"/>
          </p:cNvSpPr>
          <p:nvPr>
            <p:ph idx="1"/>
          </p:nvPr>
        </p:nvSpPr>
        <p:spPr>
          <a:xfrm>
            <a:off x="478367" y="1527476"/>
            <a:ext cx="8691035" cy="2785216"/>
          </a:xfrm>
        </p:spPr>
        <p:txBody>
          <a:bodyPr/>
          <a:lstStyle/>
          <a:p>
            <a:pPr marL="0" indent="0">
              <a:buNone/>
            </a:pPr>
            <a:r>
              <a:rPr lang="en-US" sz="2133" b="1" dirty="0"/>
              <a:t>(Q24). </a:t>
            </a:r>
            <a:r>
              <a:rPr lang="en-US" sz="2133" dirty="0"/>
              <a:t>Learners/students were asked, what aspect of learning online, if any, had been most negative for them.</a:t>
            </a:r>
          </a:p>
          <a:p>
            <a:pPr marL="0" indent="0">
              <a:buNone/>
            </a:pPr>
            <a:r>
              <a:rPr lang="en-US" sz="2133" dirty="0"/>
              <a:t>This was a free text question, which we </a:t>
            </a:r>
            <a:r>
              <a:rPr lang="en-US" sz="2133" dirty="0" err="1"/>
              <a:t>analysed</a:t>
            </a:r>
            <a:r>
              <a:rPr lang="en-US" sz="2133" dirty="0"/>
              <a:t> for themes.</a:t>
            </a:r>
          </a:p>
          <a:p>
            <a:pPr marL="0" indent="0">
              <a:buNone/>
            </a:pPr>
            <a:r>
              <a:rPr lang="en-US" sz="2133" dirty="0"/>
              <a:t>Common themes included: </a:t>
            </a:r>
          </a:p>
          <a:p>
            <a:pPr marL="482588" lvl="1" indent="-361942"/>
            <a:r>
              <a:rPr lang="en-US" sz="2133" dirty="0"/>
              <a:t>20.6% of learners/students that commented mentioned lack and/or difficulty of motivation and distractions</a:t>
            </a:r>
          </a:p>
          <a:p>
            <a:pPr marL="482588" lvl="1" indent="-361942"/>
            <a:r>
              <a:rPr lang="en-US" sz="2133" dirty="0"/>
              <a:t>9.8% of learners/students that commented mentioned lack of contact with staff</a:t>
            </a:r>
          </a:p>
          <a:p>
            <a:pPr marL="482588" lvl="1" indent="-361942"/>
            <a:r>
              <a:rPr lang="en-US" sz="2133" dirty="0"/>
              <a:t>2.6% of learners/students that commented mentioned Blackboard as negative</a:t>
            </a:r>
          </a:p>
          <a:p>
            <a:pPr marL="482588" lvl="1" indent="-361942"/>
            <a:endParaRPr lang="en-US" sz="2133" dirty="0"/>
          </a:p>
        </p:txBody>
      </p:sp>
      <p:pic>
        <p:nvPicPr>
          <p:cNvPr id="5" name="Graphic 4" descr="Thumbs Down with solid fill">
            <a:extLst>
              <a:ext uri="{FF2B5EF4-FFF2-40B4-BE49-F238E27FC236}">
                <a16:creationId xmlns:a16="http://schemas.microsoft.com/office/drawing/2014/main" id="{30EC2E88-4185-4F31-ADE6-5A12CF0A481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529991" y="2405403"/>
            <a:ext cx="2183643" cy="2183643"/>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6769D3DE-17A6-474B-9E92-DD08FEFE6C78}"/>
              </a:ext>
            </a:extLst>
          </p:cNvPr>
          <p:cNvSpPr txBox="1"/>
          <p:nvPr/>
        </p:nvSpPr>
        <p:spPr>
          <a:xfrm>
            <a:off x="218351" y="5298599"/>
            <a:ext cx="9211067" cy="1528945"/>
          </a:xfrm>
          <a:prstGeom prst="rect">
            <a:avLst/>
          </a:prstGeom>
          <a:noFill/>
        </p:spPr>
        <p:txBody>
          <a:bodyPr wrap="square" rtlCol="0">
            <a:spAutoFit/>
          </a:bodyPr>
          <a:lstStyle/>
          <a:p>
            <a:pPr defTabSz="914377"/>
            <a:r>
              <a:rPr lang="en-GB" sz="1867" dirty="0">
                <a:solidFill>
                  <a:prstClr val="white"/>
                </a:solidFill>
                <a:latin typeface="Arial" panose="020B0604020202020204"/>
              </a:rPr>
              <a:t>“Online learning in itself is taxing. Online learning doesn’t have the same feeling. </a:t>
            </a:r>
          </a:p>
          <a:p>
            <a:pPr defTabSz="914377"/>
            <a:r>
              <a:rPr lang="en-GB" sz="1867" dirty="0">
                <a:solidFill>
                  <a:prstClr val="white"/>
                </a:solidFill>
                <a:latin typeface="Arial" panose="020B0604020202020204"/>
              </a:rPr>
              <a:t>It is something which isn't marked with attendance, isn't easily promoted and</a:t>
            </a:r>
          </a:p>
          <a:p>
            <a:pPr defTabSz="914377"/>
            <a:r>
              <a:rPr lang="en-GB" sz="1867" dirty="0">
                <a:solidFill>
                  <a:prstClr val="white"/>
                </a:solidFill>
                <a:latin typeface="Arial" panose="020B0604020202020204"/>
              </a:rPr>
              <a:t>pushed. which make it difficult for students like myself either with low</a:t>
            </a:r>
          </a:p>
          <a:p>
            <a:pPr defTabSz="914377"/>
            <a:r>
              <a:rPr lang="en-GB" sz="1867" dirty="0">
                <a:solidFill>
                  <a:prstClr val="white"/>
                </a:solidFill>
                <a:latin typeface="Arial" panose="020B0604020202020204"/>
              </a:rPr>
              <a:t>energy or executive dysfunctions to find the will power that structured</a:t>
            </a:r>
          </a:p>
          <a:p>
            <a:pPr defTabSz="914377"/>
            <a:r>
              <a:rPr lang="en-GB" sz="1867" dirty="0">
                <a:solidFill>
                  <a:prstClr val="white"/>
                </a:solidFill>
                <a:latin typeface="Arial" panose="020B0604020202020204"/>
              </a:rPr>
              <a:t>lessons provide”</a:t>
            </a:r>
            <a:endParaRPr lang="en-GB" dirty="0">
              <a:solidFill>
                <a:prstClr val="white"/>
              </a:solidFill>
              <a:latin typeface="Arial" panose="020B0604020202020204"/>
            </a:endParaRPr>
          </a:p>
        </p:txBody>
      </p:sp>
    </p:spTree>
    <p:extLst>
      <p:ext uri="{BB962C8B-B14F-4D97-AF65-F5344CB8AC3E}">
        <p14:creationId xmlns:p14="http://schemas.microsoft.com/office/powerpoint/2010/main" val="46413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478367" y="452967"/>
            <a:ext cx="7410040" cy="455429"/>
          </a:xfrm>
        </p:spPr>
        <p:txBody>
          <a:bodyPr/>
          <a:lstStyle/>
          <a:p>
            <a:r>
              <a:rPr lang="en-US"/>
              <a:t>T3: Overall quality of online learning on their course</a:t>
            </a:r>
            <a:endParaRPr lang="en-GB"/>
          </a:p>
        </p:txBody>
      </p:sp>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478367" y="1502737"/>
            <a:ext cx="11160740" cy="1323161"/>
          </a:xfrm>
        </p:spPr>
        <p:txBody>
          <a:bodyPr/>
          <a:lstStyle/>
          <a:p>
            <a:pPr marL="0" indent="0">
              <a:buNone/>
            </a:pPr>
            <a:r>
              <a:rPr lang="en-US" sz="2133" b="1" dirty="0"/>
              <a:t>(Q25). </a:t>
            </a:r>
            <a:r>
              <a:rPr lang="en-US" sz="2133" dirty="0"/>
              <a:t>Learners/students were asked to provide an </a:t>
            </a:r>
            <a:r>
              <a:rPr lang="en-GB" sz="2133" dirty="0"/>
              <a:t>overall rating of the quality of online learning on their course</a:t>
            </a:r>
            <a:r>
              <a:rPr lang="en-US" sz="2133" dirty="0"/>
              <a:t>. </a:t>
            </a:r>
            <a:r>
              <a:rPr lang="en-US" sz="2133" b="1" dirty="0"/>
              <a:t>80.4% </a:t>
            </a:r>
            <a:r>
              <a:rPr lang="en-US" sz="2133" dirty="0"/>
              <a:t>rated us as good or above</a:t>
            </a:r>
          </a:p>
          <a:p>
            <a:endParaRPr lang="en-GB" sz="2133" dirty="0"/>
          </a:p>
        </p:txBody>
      </p:sp>
      <p:graphicFrame>
        <p:nvGraphicFramePr>
          <p:cNvPr id="8" name="Chart 7" descr="Example of bar chart showing responses to question 19.">
            <a:extLst>
              <a:ext uri="{FF2B5EF4-FFF2-40B4-BE49-F238E27FC236}">
                <a16:creationId xmlns:a16="http://schemas.microsoft.com/office/drawing/2014/main" id="{EBAA2D4D-2AEE-D842-A9D2-5C5C98C64F3B}"/>
              </a:ext>
            </a:extLst>
          </p:cNvPr>
          <p:cNvGraphicFramePr>
            <a:graphicFrameLocks/>
          </p:cNvGraphicFramePr>
          <p:nvPr/>
        </p:nvGraphicFramePr>
        <p:xfrm>
          <a:off x="406505" y="2455572"/>
          <a:ext cx="10887528" cy="4037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5094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796D-3D39-7A3E-EDBC-EF6C199E3E7E}"/>
              </a:ext>
            </a:extLst>
          </p:cNvPr>
          <p:cNvSpPr>
            <a:spLocks noGrp="1"/>
          </p:cNvSpPr>
          <p:nvPr>
            <p:ph type="title"/>
          </p:nvPr>
        </p:nvSpPr>
        <p:spPr/>
        <p:txBody>
          <a:bodyPr/>
          <a:lstStyle/>
          <a:p>
            <a:r>
              <a:rPr lang="en-GB" dirty="0"/>
              <a:t>Resources</a:t>
            </a:r>
          </a:p>
        </p:txBody>
      </p:sp>
      <p:sp>
        <p:nvSpPr>
          <p:cNvPr id="3" name="Content Placeholder 2">
            <a:extLst>
              <a:ext uri="{FF2B5EF4-FFF2-40B4-BE49-F238E27FC236}">
                <a16:creationId xmlns:a16="http://schemas.microsoft.com/office/drawing/2014/main" id="{AE3FD7ED-B7E0-A8F0-0BBC-F65AA34EE2A5}"/>
              </a:ext>
            </a:extLst>
          </p:cNvPr>
          <p:cNvSpPr>
            <a:spLocks noGrp="1"/>
          </p:cNvSpPr>
          <p:nvPr>
            <p:ph idx="1"/>
          </p:nvPr>
        </p:nvSpPr>
        <p:spPr/>
        <p:txBody>
          <a:bodyPr/>
          <a:lstStyle/>
          <a:p>
            <a:r>
              <a:rPr lang="en-GB" dirty="0">
                <a:hlinkClick r:id="rId2"/>
              </a:rPr>
              <a:t>LTEU Blog</a:t>
            </a:r>
            <a:endParaRPr lang="en-GB" dirty="0"/>
          </a:p>
          <a:p>
            <a:r>
              <a:rPr lang="en-GB" dirty="0"/>
              <a:t>JISC </a:t>
            </a:r>
            <a:r>
              <a:rPr lang="en-GB" b="0" i="0" u="sng" dirty="0">
                <a:solidFill>
                  <a:srgbClr val="006699"/>
                </a:solidFill>
                <a:effectLst/>
                <a:latin typeface="Roboto" panose="02000000000000000000" pitchFamily="2" charset="0"/>
                <a:hlinkClick r:id="rId3"/>
              </a:rPr>
              <a:t>Student digital experience insights survey 2021/22: higher education findings (pdf)</a:t>
            </a:r>
            <a:endParaRPr lang="en-GB" b="0" i="0" dirty="0">
              <a:solidFill>
                <a:srgbClr val="2C3841"/>
              </a:solidFill>
              <a:effectLst/>
              <a:latin typeface="inherit"/>
            </a:endParaRPr>
          </a:p>
          <a:p>
            <a:endParaRPr lang="en-GB" dirty="0"/>
          </a:p>
        </p:txBody>
      </p:sp>
      <p:sp>
        <p:nvSpPr>
          <p:cNvPr id="4" name="Text Placeholder 3">
            <a:extLst>
              <a:ext uri="{FF2B5EF4-FFF2-40B4-BE49-F238E27FC236}">
                <a16:creationId xmlns:a16="http://schemas.microsoft.com/office/drawing/2014/main" id="{61D166B9-CB5E-94F7-A0F2-C0285110A2E9}"/>
              </a:ext>
            </a:extLst>
          </p:cNvPr>
          <p:cNvSpPr>
            <a:spLocks noGrp="1"/>
          </p:cNvSpPr>
          <p:nvPr>
            <p:ph type="body" idx="13"/>
          </p:nvPr>
        </p:nvSpPr>
        <p:spPr/>
        <p:txBody>
          <a:bodyPr/>
          <a:lstStyle/>
          <a:p>
            <a:r>
              <a:rPr lang="en-GB" dirty="0"/>
              <a:t>Find out more</a:t>
            </a:r>
          </a:p>
        </p:txBody>
      </p:sp>
    </p:spTree>
    <p:extLst>
      <p:ext uri="{BB962C8B-B14F-4D97-AF65-F5344CB8AC3E}">
        <p14:creationId xmlns:p14="http://schemas.microsoft.com/office/powerpoint/2010/main" val="130069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early morning coffee with bread and a newspaper on top of the table">
            <a:extLst>
              <a:ext uri="{FF2B5EF4-FFF2-40B4-BE49-F238E27FC236}">
                <a16:creationId xmlns:a16="http://schemas.microsoft.com/office/drawing/2014/main" id="{4DCAA769-F3EA-E399-D8EB-420C3D08B28C}"/>
              </a:ext>
            </a:extLst>
          </p:cNvPr>
          <p:cNvPicPr>
            <a:picLocks noChangeAspect="1"/>
          </p:cNvPicPr>
          <p:nvPr/>
        </p:nvPicPr>
        <p:blipFill rotWithShape="1">
          <a:blip r:embed="rId2"/>
          <a:srcRect t="23278" r="9085" b="-7"/>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8BF04B-A8E4-75D4-1054-1FA1780DC748}"/>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Break</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271504"/>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33770-E8E3-9E1E-8FD8-19081CDA9553}"/>
              </a:ext>
            </a:extLst>
          </p:cNvPr>
          <p:cNvSpPr>
            <a:spLocks noGrp="1"/>
          </p:cNvSpPr>
          <p:nvPr>
            <p:ph type="title"/>
          </p:nvPr>
        </p:nvSpPr>
        <p:spPr>
          <a:xfrm>
            <a:off x="1171074" y="1396686"/>
            <a:ext cx="3240506" cy="4064628"/>
          </a:xfrm>
        </p:spPr>
        <p:txBody>
          <a:bodyPr>
            <a:normAutofit/>
          </a:bodyPr>
          <a:lstStyle/>
          <a:p>
            <a:r>
              <a:rPr lang="en-GB">
                <a:solidFill>
                  <a:srgbClr val="FFFFFF"/>
                </a:solidFill>
              </a:rPr>
              <a:t>Discussion: Digital Insights Data</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4071E3B-9A83-C70D-94A1-B22AFF9C5718}"/>
              </a:ext>
            </a:extLst>
          </p:cNvPr>
          <p:cNvSpPr>
            <a:spLocks noGrp="1"/>
          </p:cNvSpPr>
          <p:nvPr>
            <p:ph idx="1"/>
          </p:nvPr>
        </p:nvSpPr>
        <p:spPr>
          <a:xfrm>
            <a:off x="5370153" y="1526033"/>
            <a:ext cx="5536397" cy="3935281"/>
          </a:xfrm>
        </p:spPr>
        <p:txBody>
          <a:bodyPr>
            <a:normAutofit/>
          </a:bodyPr>
          <a:lstStyle/>
          <a:p>
            <a:pPr marL="0" indent="0">
              <a:buNone/>
            </a:pPr>
            <a:endParaRPr lang="en-GB" dirty="0"/>
          </a:p>
          <a:p>
            <a:pPr marL="0" indent="0">
              <a:buNone/>
            </a:pPr>
            <a:r>
              <a:rPr lang="en-GB" sz="3600" dirty="0"/>
              <a:t>Whole group discussion: </a:t>
            </a:r>
          </a:p>
          <a:p>
            <a:pPr marL="0" indent="0">
              <a:buNone/>
            </a:pPr>
            <a:endParaRPr lang="en-GB" sz="3600" dirty="0"/>
          </a:p>
          <a:p>
            <a:pPr marL="0" indent="0">
              <a:buNone/>
            </a:pPr>
            <a:r>
              <a:rPr lang="en-GB" sz="3600" i="1" dirty="0"/>
              <a:t>What surprised you about the data and summary?</a:t>
            </a:r>
          </a:p>
        </p:txBody>
      </p:sp>
    </p:spTree>
    <p:extLst>
      <p:ext uri="{BB962C8B-B14F-4D97-AF65-F5344CB8AC3E}">
        <p14:creationId xmlns:p14="http://schemas.microsoft.com/office/powerpoint/2010/main" val="254958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F0F3921-B80B-79D7-D5EF-F5B67553103F}"/>
              </a:ext>
            </a:extLst>
          </p:cNvPr>
          <p:cNvSpPr>
            <a:spLocks noGrp="1"/>
          </p:cNvSpPr>
          <p:nvPr>
            <p:ph type="title"/>
          </p:nvPr>
        </p:nvSpPr>
        <p:spPr>
          <a:xfrm>
            <a:off x="777240" y="731519"/>
            <a:ext cx="2845191" cy="3237579"/>
          </a:xfrm>
        </p:spPr>
        <p:txBody>
          <a:bodyPr>
            <a:normAutofit/>
          </a:bodyPr>
          <a:lstStyle/>
          <a:p>
            <a:r>
              <a:rPr lang="en-GB" sz="3800">
                <a:solidFill>
                  <a:srgbClr val="FFFFFF"/>
                </a:solidFill>
              </a:rPr>
              <a:t>Discussion: Challenges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2">
            <a:extLst>
              <a:ext uri="{FF2B5EF4-FFF2-40B4-BE49-F238E27FC236}">
                <a16:creationId xmlns:a16="http://schemas.microsoft.com/office/drawing/2014/main" id="{507D3882-0D98-EF4F-7CA1-827CE8D56EEA}"/>
              </a:ext>
            </a:extLst>
          </p:cNvPr>
          <p:cNvSpPr>
            <a:spLocks noGrp="1"/>
          </p:cNvSpPr>
          <p:nvPr>
            <p:ph idx="1"/>
          </p:nvPr>
        </p:nvSpPr>
        <p:spPr>
          <a:xfrm>
            <a:off x="4379709" y="686862"/>
            <a:ext cx="7037591" cy="5475129"/>
          </a:xfrm>
        </p:spPr>
        <p:txBody>
          <a:bodyPr anchor="ctr">
            <a:normAutofit/>
          </a:bodyPr>
          <a:lstStyle/>
          <a:p>
            <a:pPr marL="0" indent="0">
              <a:buNone/>
            </a:pPr>
            <a:r>
              <a:rPr lang="en-GB" sz="2600" dirty="0"/>
              <a:t>You’ll be sent into 3 breakout groups:</a:t>
            </a:r>
          </a:p>
          <a:p>
            <a:endParaRPr lang="en-GB" sz="2600" dirty="0"/>
          </a:p>
          <a:p>
            <a:pPr marL="0" indent="0">
              <a:buNone/>
            </a:pPr>
            <a:r>
              <a:rPr lang="en-GB" sz="2600" i="1" dirty="0"/>
              <a:t>	What challenges do you think students 	currently face in using technology?</a:t>
            </a:r>
          </a:p>
          <a:p>
            <a:pPr marL="0" indent="0">
              <a:buNone/>
            </a:pPr>
            <a:endParaRPr lang="en-GB" sz="2600" i="1" dirty="0"/>
          </a:p>
          <a:p>
            <a:pPr marL="0" indent="0">
              <a:buNone/>
            </a:pPr>
            <a:r>
              <a:rPr lang="en-GB" sz="2600" dirty="0"/>
              <a:t>Please nominate a spokesperson to feed back. </a:t>
            </a:r>
          </a:p>
        </p:txBody>
      </p:sp>
    </p:spTree>
    <p:extLst>
      <p:ext uri="{BB962C8B-B14F-4D97-AF65-F5344CB8AC3E}">
        <p14:creationId xmlns:p14="http://schemas.microsoft.com/office/powerpoint/2010/main" val="1606266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EFD738-77CF-018D-74D7-239889361B7E}"/>
              </a:ext>
            </a:extLst>
          </p:cNvPr>
          <p:cNvSpPr>
            <a:spLocks noGrp="1"/>
          </p:cNvSpPr>
          <p:nvPr>
            <p:ph type="title"/>
          </p:nvPr>
        </p:nvSpPr>
        <p:spPr>
          <a:xfrm>
            <a:off x="1171074" y="1396686"/>
            <a:ext cx="3240506" cy="4064628"/>
          </a:xfrm>
        </p:spPr>
        <p:txBody>
          <a:bodyPr>
            <a:normAutofit/>
          </a:bodyPr>
          <a:lstStyle/>
          <a:p>
            <a:r>
              <a:rPr lang="en-GB">
                <a:solidFill>
                  <a:srgbClr val="FFFFFF"/>
                </a:solidFill>
              </a:rPr>
              <a:t>Discussion: Developing plans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1C8DE6-DC04-F42A-8222-1EE6828AA1BF}"/>
              </a:ext>
            </a:extLst>
          </p:cNvPr>
          <p:cNvSpPr>
            <a:spLocks noGrp="1"/>
          </p:cNvSpPr>
          <p:nvPr>
            <p:ph idx="1"/>
          </p:nvPr>
        </p:nvSpPr>
        <p:spPr>
          <a:xfrm>
            <a:off x="5370153" y="1526033"/>
            <a:ext cx="5536397" cy="3935281"/>
          </a:xfrm>
        </p:spPr>
        <p:txBody>
          <a:bodyPr>
            <a:normAutofit/>
          </a:bodyPr>
          <a:lstStyle/>
          <a:p>
            <a:pPr marL="0" indent="0">
              <a:buNone/>
            </a:pPr>
            <a:endParaRPr lang="en-GB" dirty="0"/>
          </a:p>
          <a:p>
            <a:pPr marL="0" indent="0">
              <a:buNone/>
            </a:pPr>
            <a:r>
              <a:rPr lang="en-GB" dirty="0"/>
              <a:t>You’ll be split into pairs:</a:t>
            </a:r>
          </a:p>
          <a:p>
            <a:pPr marL="0" indent="0">
              <a:buNone/>
            </a:pPr>
            <a:endParaRPr lang="en-GB" dirty="0"/>
          </a:p>
          <a:p>
            <a:pPr marL="0" indent="0">
              <a:buNone/>
            </a:pPr>
            <a:r>
              <a:rPr lang="en-GB" sz="3200" i="1" dirty="0"/>
              <a:t>What digital and technological changes would you like to see developed at the University?</a:t>
            </a:r>
          </a:p>
          <a:p>
            <a:pPr marL="0" indent="0">
              <a:buNone/>
            </a:pPr>
            <a:endParaRPr lang="en-GB" dirty="0"/>
          </a:p>
        </p:txBody>
      </p:sp>
    </p:spTree>
    <p:extLst>
      <p:ext uri="{BB962C8B-B14F-4D97-AF65-F5344CB8AC3E}">
        <p14:creationId xmlns:p14="http://schemas.microsoft.com/office/powerpoint/2010/main" val="2038029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13164-1579-6A16-34A7-710A03317509}"/>
              </a:ext>
            </a:extLst>
          </p:cNvPr>
          <p:cNvSpPr>
            <a:spLocks noGrp="1"/>
          </p:cNvSpPr>
          <p:nvPr>
            <p:ph type="title"/>
          </p:nvPr>
        </p:nvSpPr>
        <p:spPr>
          <a:xfrm>
            <a:off x="1171074" y="1396686"/>
            <a:ext cx="3240506" cy="4064628"/>
          </a:xfrm>
        </p:spPr>
        <p:txBody>
          <a:bodyPr>
            <a:normAutofit/>
          </a:bodyPr>
          <a:lstStyle/>
          <a:p>
            <a:r>
              <a:rPr lang="en-GB">
                <a:solidFill>
                  <a:srgbClr val="FFFFFF"/>
                </a:solidFill>
              </a:rPr>
              <a:t>Discussion: Changes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7267561-CA99-92D4-91F1-DAF8A18850F4}"/>
              </a:ext>
            </a:extLst>
          </p:cNvPr>
          <p:cNvSpPr>
            <a:spLocks noGrp="1"/>
          </p:cNvSpPr>
          <p:nvPr>
            <p:ph idx="1"/>
          </p:nvPr>
        </p:nvSpPr>
        <p:spPr>
          <a:xfrm>
            <a:off x="5370153" y="1526033"/>
            <a:ext cx="5536397" cy="3935281"/>
          </a:xfrm>
        </p:spPr>
        <p:txBody>
          <a:bodyPr>
            <a:normAutofit/>
          </a:bodyPr>
          <a:lstStyle/>
          <a:p>
            <a:pPr marL="0" indent="0">
              <a:buNone/>
            </a:pPr>
            <a:endParaRPr lang="en-GB" dirty="0"/>
          </a:p>
          <a:p>
            <a:pPr marL="0" indent="0">
              <a:buNone/>
            </a:pPr>
            <a:r>
              <a:rPr lang="en-GB" dirty="0"/>
              <a:t>Off the back of the discussion today, </a:t>
            </a:r>
          </a:p>
          <a:p>
            <a:pPr marL="0" indent="0">
              <a:buNone/>
            </a:pPr>
            <a:endParaRPr lang="en-GB" dirty="0"/>
          </a:p>
          <a:p>
            <a:pPr marL="0" indent="0">
              <a:buNone/>
            </a:pPr>
            <a:r>
              <a:rPr lang="en-GB" i="1" dirty="0"/>
              <a:t>What will you change in your teaching practice?</a:t>
            </a:r>
            <a:endParaRPr lang="en-GB" dirty="0"/>
          </a:p>
        </p:txBody>
      </p:sp>
    </p:spTree>
    <p:extLst>
      <p:ext uri="{BB962C8B-B14F-4D97-AF65-F5344CB8AC3E}">
        <p14:creationId xmlns:p14="http://schemas.microsoft.com/office/powerpoint/2010/main" val="4040063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8B8AAF5-0F32-AD04-ECE7-1FAE3E70B987}"/>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Thank you</a:t>
            </a:r>
            <a:endParaRPr lang="en-US" sz="6000">
              <a:solidFill>
                <a:schemeClr val="bg1"/>
              </a:solidFill>
            </a:endParaRPr>
          </a:p>
        </p:txBody>
      </p:sp>
      <p:graphicFrame>
        <p:nvGraphicFramePr>
          <p:cNvPr id="12" name="Content Placeholder 2">
            <a:extLst>
              <a:ext uri="{FF2B5EF4-FFF2-40B4-BE49-F238E27FC236}">
                <a16:creationId xmlns:a16="http://schemas.microsoft.com/office/drawing/2014/main" id="{6FCD3E9F-FC46-D1B8-31C8-23E0AD30EFC1}"/>
              </a:ext>
            </a:extLst>
          </p:cNvPr>
          <p:cNvGraphicFramePr>
            <a:graphicFrameLocks noGrp="1"/>
          </p:cNvGraphicFramePr>
          <p:nvPr>
            <p:ph idx="1"/>
            <p:extLst>
              <p:ext uri="{D42A27DB-BD31-4B8C-83A1-F6EECF244321}">
                <p14:modId xmlns:p14="http://schemas.microsoft.com/office/powerpoint/2010/main" val="888972125"/>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605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5C5DC11F-C054-20C0-D81E-0A6BEE416501}"/>
              </a:ext>
            </a:extLst>
          </p:cNvPr>
          <p:cNvSpPr>
            <a:spLocks noGrp="1"/>
          </p:cNvSpPr>
          <p:nvPr>
            <p:ph type="title"/>
          </p:nvPr>
        </p:nvSpPr>
        <p:spPr>
          <a:xfrm>
            <a:off x="777240" y="731519"/>
            <a:ext cx="2845191" cy="3237579"/>
          </a:xfrm>
        </p:spPr>
        <p:txBody>
          <a:bodyPr>
            <a:normAutofit/>
          </a:bodyPr>
          <a:lstStyle/>
          <a:p>
            <a:r>
              <a:rPr lang="en-GB" sz="3500" dirty="0">
                <a:solidFill>
                  <a:srgbClr val="FFFFFF"/>
                </a:solidFill>
              </a:rPr>
              <a:t>Discussion: Advantages</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3506DA-9F3A-0C49-28F3-05C88C0768DA}"/>
              </a:ext>
            </a:extLst>
          </p:cNvPr>
          <p:cNvSpPr>
            <a:spLocks noGrp="1"/>
          </p:cNvSpPr>
          <p:nvPr>
            <p:ph idx="1"/>
          </p:nvPr>
        </p:nvSpPr>
        <p:spPr>
          <a:xfrm>
            <a:off x="4379709" y="686862"/>
            <a:ext cx="7037591" cy="5475129"/>
          </a:xfrm>
        </p:spPr>
        <p:txBody>
          <a:bodyPr anchor="ctr">
            <a:normAutofit/>
          </a:bodyPr>
          <a:lstStyle/>
          <a:p>
            <a:pPr marL="0" indent="0">
              <a:buNone/>
            </a:pPr>
            <a:r>
              <a:rPr lang="en-GB" sz="3200" dirty="0"/>
              <a:t>You’ll be split into 2 groups:</a:t>
            </a:r>
          </a:p>
          <a:p>
            <a:pPr marL="0" indent="0">
              <a:buNone/>
            </a:pPr>
            <a:endParaRPr lang="en-GB" sz="3200" dirty="0"/>
          </a:p>
          <a:p>
            <a:pPr marL="0" indent="0">
              <a:buNone/>
            </a:pPr>
            <a:r>
              <a:rPr lang="en-GB" sz="3200" dirty="0"/>
              <a:t>	Reflect on your current experience.</a:t>
            </a:r>
          </a:p>
          <a:p>
            <a:pPr marL="0" indent="0">
              <a:buNone/>
            </a:pPr>
            <a:endParaRPr lang="en-GB" sz="3200" dirty="0"/>
          </a:p>
          <a:p>
            <a:pPr marL="0" indent="0">
              <a:buNone/>
            </a:pPr>
            <a:r>
              <a:rPr lang="en-GB" sz="3200" dirty="0"/>
              <a:t>	</a:t>
            </a:r>
            <a:r>
              <a:rPr lang="en-GB" sz="3200" i="1" dirty="0"/>
              <a:t>What currently works well in terms 	of the technology?</a:t>
            </a:r>
          </a:p>
          <a:p>
            <a:pPr marL="0" indent="0">
              <a:buNone/>
            </a:pPr>
            <a:endParaRPr lang="en-GB" sz="3200" i="1" dirty="0"/>
          </a:p>
          <a:p>
            <a:pPr marL="0" indent="0">
              <a:buNone/>
            </a:pPr>
            <a:r>
              <a:rPr lang="en-GB" sz="3200" i="1" dirty="0"/>
              <a:t>	</a:t>
            </a:r>
            <a:r>
              <a:rPr lang="en-GB" sz="3200" dirty="0"/>
              <a:t>Please nominate a spokesperson to 	feedback </a:t>
            </a:r>
            <a:endParaRPr lang="en-GB" sz="3200" i="1" dirty="0"/>
          </a:p>
        </p:txBody>
      </p:sp>
    </p:spTree>
    <p:extLst>
      <p:ext uri="{BB962C8B-B14F-4D97-AF65-F5344CB8AC3E}">
        <p14:creationId xmlns:p14="http://schemas.microsoft.com/office/powerpoint/2010/main" val="2610918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AA6CB-5D21-4674-86F5-DE40783F2BD1}"/>
              </a:ext>
            </a:extLst>
          </p:cNvPr>
          <p:cNvSpPr>
            <a:spLocks noGrp="1"/>
          </p:cNvSpPr>
          <p:nvPr>
            <p:ph type="title"/>
          </p:nvPr>
        </p:nvSpPr>
        <p:spPr>
          <a:xfrm>
            <a:off x="478366" y="2342696"/>
            <a:ext cx="10140473" cy="455429"/>
          </a:xfrm>
        </p:spPr>
        <p:txBody>
          <a:bodyPr lIns="0" tIns="0" rIns="0" bIns="0" anchor="t"/>
          <a:lstStyle/>
          <a:p>
            <a:r>
              <a:rPr lang="en-US" sz="4100" dirty="0">
                <a:ea typeface="Roboto Black"/>
              </a:rPr>
              <a:t>Digital experience insights survey: findings from learner/student survey conducted 2021-2022 at Aberystwyth University​</a:t>
            </a:r>
            <a:br>
              <a:rPr lang="en-US" sz="4100" dirty="0">
                <a:ea typeface="Roboto Black"/>
                <a:cs typeface="Arial"/>
              </a:rPr>
            </a:br>
            <a:br>
              <a:rPr lang="en-US" sz="4100" dirty="0">
                <a:ea typeface="Roboto Black"/>
                <a:cs typeface="Arial"/>
              </a:rPr>
            </a:br>
            <a:r>
              <a:rPr lang="en-US" sz="2000" dirty="0">
                <a:ea typeface="Roboto Black"/>
                <a:cs typeface="Arial"/>
              </a:rPr>
              <a:t>Prepared by Kate Wright, Lauren Harvey, and Joseph Wiggins</a:t>
            </a:r>
            <a:endParaRPr lang="en-US" sz="2000" dirty="0">
              <a:cs typeface="Arial"/>
            </a:endParaRPr>
          </a:p>
        </p:txBody>
      </p:sp>
    </p:spTree>
    <p:extLst>
      <p:ext uri="{BB962C8B-B14F-4D97-AF65-F5344CB8AC3E}">
        <p14:creationId xmlns:p14="http://schemas.microsoft.com/office/powerpoint/2010/main" val="1168070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2574C1-3A60-412D-999C-38787F585C59}"/>
              </a:ext>
            </a:extLst>
          </p:cNvPr>
          <p:cNvSpPr>
            <a:spLocks noGrp="1"/>
          </p:cNvSpPr>
          <p:nvPr>
            <p:ph type="title"/>
          </p:nvPr>
        </p:nvSpPr>
        <p:spPr>
          <a:xfrm>
            <a:off x="478366" y="452967"/>
            <a:ext cx="11139431" cy="455429"/>
          </a:xfrm>
        </p:spPr>
        <p:txBody>
          <a:bodyPr/>
          <a:lstStyle/>
          <a:p>
            <a:r>
              <a:rPr lang="en-US"/>
              <a:t>What is the learner/student digital experience insights survey?</a:t>
            </a:r>
            <a:endParaRPr lang="en-GB"/>
          </a:p>
        </p:txBody>
      </p:sp>
      <p:sp>
        <p:nvSpPr>
          <p:cNvPr id="8" name="Content Placeholder 7">
            <a:extLst>
              <a:ext uri="{FF2B5EF4-FFF2-40B4-BE49-F238E27FC236}">
                <a16:creationId xmlns:a16="http://schemas.microsoft.com/office/drawing/2014/main" id="{5DFD0766-8F2F-41D4-933F-0A19FCECF430}"/>
              </a:ext>
            </a:extLst>
          </p:cNvPr>
          <p:cNvSpPr>
            <a:spLocks noGrp="1"/>
          </p:cNvSpPr>
          <p:nvPr>
            <p:ph idx="1"/>
          </p:nvPr>
        </p:nvSpPr>
        <p:spPr>
          <a:xfrm>
            <a:off x="747791" y="1688798"/>
            <a:ext cx="6085399" cy="4018477"/>
          </a:xfrm>
        </p:spPr>
        <p:txBody>
          <a:bodyPr lIns="0" tIns="0" rIns="0" bIns="0" anchor="t"/>
          <a:lstStyle/>
          <a:p>
            <a:pPr marL="237061" indent="-237061"/>
            <a:r>
              <a:rPr lang="en-US" sz="2133">
                <a:ea typeface="Roboto Light"/>
              </a:rPr>
              <a:t>Asks learners/students across further education (FE) and higher education (HE) about their experiences of using technology at their college or university and on their course</a:t>
            </a:r>
            <a:endParaRPr lang="en-US">
              <a:ea typeface="Roboto Light"/>
              <a:cs typeface="Arial" panose="020B0604020202020204"/>
            </a:endParaRPr>
          </a:p>
          <a:p>
            <a:pPr marL="237061" indent="-237061"/>
            <a:r>
              <a:rPr lang="en-US" sz="2133">
                <a:ea typeface="Roboto Light"/>
              </a:rPr>
              <a:t>Run by Jisc </a:t>
            </a:r>
            <a:endParaRPr lang="en-US" sz="2133">
              <a:cs typeface="Arial" panose="020B0604020202020204"/>
            </a:endParaRPr>
          </a:p>
          <a:p>
            <a:pPr marL="237061" indent="-237061"/>
            <a:r>
              <a:rPr lang="en-US" sz="2133">
                <a:ea typeface="Roboto Light"/>
              </a:rPr>
              <a:t>Separate surveys for FE and HE</a:t>
            </a:r>
            <a:endParaRPr lang="en-US" sz="2133">
              <a:ea typeface="Roboto Light"/>
              <a:cs typeface="Arial" panose="020B0604020202020204"/>
            </a:endParaRPr>
          </a:p>
          <a:p>
            <a:pPr marL="237061" indent="-237061"/>
            <a:r>
              <a:rPr lang="en-US" sz="2133">
                <a:ea typeface="Roboto Light"/>
              </a:rPr>
              <a:t>For 2020/21 there were nearly 63,000 responses from UK FE learners and HE students</a:t>
            </a:r>
            <a:endParaRPr lang="en-US" sz="2133">
              <a:ea typeface="Roboto Light"/>
              <a:cs typeface="Arial"/>
            </a:endParaRPr>
          </a:p>
          <a:p>
            <a:pPr marL="237061" indent="-237061"/>
            <a:r>
              <a:rPr lang="en-US" sz="2133">
                <a:ea typeface="Roboto Light"/>
              </a:rPr>
              <a:t>This presentation </a:t>
            </a:r>
            <a:r>
              <a:rPr lang="en-US" sz="2133" err="1">
                <a:ea typeface="Roboto Light"/>
              </a:rPr>
              <a:t>summarises</a:t>
            </a:r>
            <a:r>
              <a:rPr lang="en-US" sz="2133">
                <a:ea typeface="Roboto Light"/>
              </a:rPr>
              <a:t> some key findings from data collected from our learners/students</a:t>
            </a:r>
            <a:endParaRPr lang="en-US" sz="2133">
              <a:ea typeface="Roboto Light"/>
              <a:cs typeface="Arial" panose="020B0604020202020204"/>
            </a:endParaRPr>
          </a:p>
          <a:p>
            <a:pPr marL="120224" indent="-120224"/>
            <a:endParaRPr lang="en-GB" sz="2133">
              <a:cs typeface="Arial" panose="020B0604020202020204"/>
            </a:endParaRPr>
          </a:p>
        </p:txBody>
      </p:sp>
      <p:pic>
        <p:nvPicPr>
          <p:cNvPr id="16" name="Picture 15" descr="Model showing the four surveys and their themes available through the digital experience insights service: for students; teaching staff, professional services staff and researchers.">
            <a:extLst>
              <a:ext uri="{FF2B5EF4-FFF2-40B4-BE49-F238E27FC236}">
                <a16:creationId xmlns:a16="http://schemas.microsoft.com/office/drawing/2014/main" id="{34866673-5B5A-47B0-BE37-BAE2F2935C36}"/>
              </a:ext>
            </a:extLst>
          </p:cNvPr>
          <p:cNvPicPr>
            <a:picLocks noChangeAspect="1"/>
          </p:cNvPicPr>
          <p:nvPr/>
        </p:nvPicPr>
        <p:blipFill>
          <a:blip r:embed="rId3"/>
          <a:srcRect/>
          <a:stretch/>
        </p:blipFill>
        <p:spPr>
          <a:xfrm>
            <a:off x="6993242" y="1471523"/>
            <a:ext cx="4450967" cy="4453028"/>
          </a:xfrm>
          <a:prstGeom prst="rect">
            <a:avLst/>
          </a:prstGeom>
        </p:spPr>
      </p:pic>
    </p:spTree>
    <p:extLst>
      <p:ext uri="{BB962C8B-B14F-4D97-AF65-F5344CB8AC3E}">
        <p14:creationId xmlns:p14="http://schemas.microsoft.com/office/powerpoint/2010/main" val="4108087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4A04C5-CF20-48E7-A219-18CA723925DA}"/>
              </a:ext>
            </a:extLst>
          </p:cNvPr>
          <p:cNvSpPr>
            <a:spLocks noGrp="1"/>
          </p:cNvSpPr>
          <p:nvPr>
            <p:ph type="title"/>
          </p:nvPr>
        </p:nvSpPr>
        <p:spPr/>
        <p:txBody>
          <a:bodyPr/>
          <a:lstStyle/>
          <a:p>
            <a:r>
              <a:rPr lang="en-GB"/>
              <a:t>Summary of key metrics</a:t>
            </a:r>
            <a:br>
              <a:rPr lang="en-GB"/>
            </a:br>
            <a:endParaRPr lang="en-GB"/>
          </a:p>
        </p:txBody>
      </p:sp>
      <p:sp>
        <p:nvSpPr>
          <p:cNvPr id="8" name="Content Placeholder 7">
            <a:extLst>
              <a:ext uri="{FF2B5EF4-FFF2-40B4-BE49-F238E27FC236}">
                <a16:creationId xmlns:a16="http://schemas.microsoft.com/office/drawing/2014/main" id="{DF1635EC-7000-489F-9087-7ED9181A235A}"/>
              </a:ext>
            </a:extLst>
          </p:cNvPr>
          <p:cNvSpPr>
            <a:spLocks noGrp="1"/>
          </p:cNvSpPr>
          <p:nvPr>
            <p:ph idx="1"/>
          </p:nvPr>
        </p:nvSpPr>
        <p:spPr>
          <a:xfrm>
            <a:off x="478366" y="1000093"/>
            <a:ext cx="4614223" cy="5590920"/>
          </a:xfrm>
        </p:spPr>
        <p:txBody>
          <a:bodyPr/>
          <a:lstStyle/>
          <a:p>
            <a:pPr marL="0" indent="0">
              <a:buNone/>
            </a:pPr>
            <a:r>
              <a:rPr lang="en-US" sz="1467" b="1" dirty="0"/>
              <a:t>Technology at your </a:t>
            </a:r>
            <a:r>
              <a:rPr lang="en-US" sz="1467" b="1" dirty="0" err="1"/>
              <a:t>organisation</a:t>
            </a:r>
            <a:endParaRPr lang="en-US" sz="1467" b="1" dirty="0"/>
          </a:p>
          <a:p>
            <a:pPr marL="237061" indent="-237061"/>
            <a:r>
              <a:rPr lang="en-US" sz="1400" b="1" dirty="0"/>
              <a:t>80.72% </a:t>
            </a:r>
            <a:r>
              <a:rPr lang="en-US" sz="1400" dirty="0"/>
              <a:t>agreed they were supported to use their own devices (</a:t>
            </a:r>
            <a:r>
              <a:rPr lang="en-US" sz="1400" b="1" dirty="0"/>
              <a:t>Q12a HE</a:t>
            </a:r>
            <a:r>
              <a:rPr lang="en-US" sz="1400" dirty="0"/>
              <a:t>)</a:t>
            </a:r>
          </a:p>
          <a:p>
            <a:pPr marL="237061" indent="-237061"/>
            <a:r>
              <a:rPr lang="en-US" sz="1400" b="1" dirty="0"/>
              <a:t>74.40%</a:t>
            </a:r>
            <a:r>
              <a:rPr lang="en-US" sz="1400" dirty="0"/>
              <a:t> agreed we supported them to access online platforms/services off site (</a:t>
            </a:r>
            <a:r>
              <a:rPr lang="en-US" sz="1400" b="1" dirty="0"/>
              <a:t>Q12b HE</a:t>
            </a:r>
            <a:r>
              <a:rPr lang="en-US" sz="1400" dirty="0"/>
              <a:t>)</a:t>
            </a:r>
          </a:p>
          <a:p>
            <a:pPr marL="237061" indent="-237061"/>
            <a:r>
              <a:rPr lang="en-US" sz="1400" b="1" dirty="0"/>
              <a:t>82.56%</a:t>
            </a:r>
            <a:r>
              <a:rPr lang="en-US" sz="1400" dirty="0"/>
              <a:t> </a:t>
            </a:r>
            <a:r>
              <a:rPr lang="en-GB" sz="1400" dirty="0"/>
              <a:t>rated the quality of the online learning environment as good or above </a:t>
            </a:r>
            <a:r>
              <a:rPr lang="en-US" sz="1400" dirty="0"/>
              <a:t>(</a:t>
            </a:r>
            <a:r>
              <a:rPr lang="en-US" sz="1400" b="1" dirty="0"/>
              <a:t>Q14 HE</a:t>
            </a:r>
            <a:r>
              <a:rPr lang="en-US" sz="1400" dirty="0"/>
              <a:t>)</a:t>
            </a:r>
          </a:p>
          <a:p>
            <a:pPr marL="0" indent="0">
              <a:buNone/>
            </a:pPr>
            <a:r>
              <a:rPr lang="en-US" sz="1467" b="1" dirty="0"/>
              <a:t>Technology in your learning</a:t>
            </a:r>
          </a:p>
          <a:p>
            <a:pPr marL="237061" indent="-237061"/>
            <a:r>
              <a:rPr lang="en-US" sz="1400" b="1" dirty="0"/>
              <a:t>44.33%</a:t>
            </a:r>
            <a:r>
              <a:rPr lang="en-US" sz="1400" dirty="0"/>
              <a:t> agreed they had engaging and motivating online learning materials (</a:t>
            </a:r>
            <a:r>
              <a:rPr lang="en-US" sz="1400" b="1" dirty="0"/>
              <a:t>Q21a HE</a:t>
            </a:r>
            <a:r>
              <a:rPr lang="en-US" sz="1400" dirty="0"/>
              <a:t>)</a:t>
            </a:r>
          </a:p>
          <a:p>
            <a:pPr marL="237061" indent="-237061"/>
            <a:r>
              <a:rPr lang="en-US" sz="1400" b="1" dirty="0"/>
              <a:t>72.36%</a:t>
            </a:r>
            <a:r>
              <a:rPr lang="en-US" sz="1400" dirty="0"/>
              <a:t> agreed that learning online was convenient (</a:t>
            </a:r>
            <a:r>
              <a:rPr lang="en-US" sz="1400" b="1" dirty="0"/>
              <a:t>Q22a HE</a:t>
            </a:r>
            <a:r>
              <a:rPr lang="en-US" sz="1400" dirty="0"/>
              <a:t>)</a:t>
            </a:r>
          </a:p>
          <a:p>
            <a:pPr marL="237061" indent="-237061"/>
            <a:r>
              <a:rPr lang="en-US" sz="1400" b="1" dirty="0"/>
              <a:t>80.39%</a:t>
            </a:r>
            <a:r>
              <a:rPr lang="en-US" sz="1400" dirty="0"/>
              <a:t> </a:t>
            </a:r>
            <a:r>
              <a:rPr lang="en-GB" sz="1400" dirty="0"/>
              <a:t>rated the quality of the online learning on their course as good or above </a:t>
            </a:r>
            <a:r>
              <a:rPr lang="en-US" sz="1400" dirty="0"/>
              <a:t>(</a:t>
            </a:r>
            <a:r>
              <a:rPr lang="en-US" sz="1400" b="1" dirty="0"/>
              <a:t>Q25 HE</a:t>
            </a:r>
            <a:r>
              <a:rPr lang="en-US" sz="1400" dirty="0"/>
              <a:t>) </a:t>
            </a:r>
          </a:p>
          <a:p>
            <a:pPr marL="0" indent="0">
              <a:buNone/>
            </a:pPr>
            <a:r>
              <a:rPr lang="en-US" sz="1467" b="1" dirty="0"/>
              <a:t>Developing your digital skills</a:t>
            </a:r>
          </a:p>
          <a:p>
            <a:pPr marL="237061" indent="-237061"/>
            <a:r>
              <a:rPr lang="en-US" sz="1400" b="1" dirty="0"/>
              <a:t>21.79%</a:t>
            </a:r>
            <a:r>
              <a:rPr lang="en-US" sz="1400" dirty="0"/>
              <a:t> agreed we provided them with reward and recognition for their digital skills (</a:t>
            </a:r>
            <a:r>
              <a:rPr lang="en-US" sz="1400" b="1" dirty="0"/>
              <a:t>Q27d HE</a:t>
            </a:r>
            <a:r>
              <a:rPr lang="en-US" sz="1400" dirty="0"/>
              <a:t>) </a:t>
            </a:r>
          </a:p>
          <a:p>
            <a:pPr marL="237061" indent="-237061"/>
            <a:r>
              <a:rPr lang="en-US" sz="1400" b="1" dirty="0"/>
              <a:t>71.86%</a:t>
            </a:r>
            <a:r>
              <a:rPr lang="en-US" sz="1400" dirty="0"/>
              <a:t> rated the support we offered them to learn effectively online as good or above (</a:t>
            </a:r>
            <a:r>
              <a:rPr lang="en-US" sz="1400" b="1" dirty="0"/>
              <a:t>Q30 HE</a:t>
            </a:r>
            <a:r>
              <a:rPr lang="en-US" sz="1400" dirty="0"/>
              <a:t>)</a:t>
            </a:r>
          </a:p>
        </p:txBody>
      </p:sp>
      <p:graphicFrame>
        <p:nvGraphicFramePr>
          <p:cNvPr id="5" name="Chart 4" descr="Example of radar graph showing key metrics results.">
            <a:extLst>
              <a:ext uri="{FF2B5EF4-FFF2-40B4-BE49-F238E27FC236}">
                <a16:creationId xmlns:a16="http://schemas.microsoft.com/office/drawing/2014/main" id="{F1A6C1D9-CBC1-3E43-AF09-D0F93F34CC81}"/>
              </a:ext>
            </a:extLst>
          </p:cNvPr>
          <p:cNvGraphicFramePr>
            <a:graphicFrameLocks/>
          </p:cNvGraphicFramePr>
          <p:nvPr/>
        </p:nvGraphicFramePr>
        <p:xfrm>
          <a:off x="5290269" y="452968"/>
          <a:ext cx="6901732" cy="59963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005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98B11E-875E-4CA8-964A-52CB99B68D41}"/>
              </a:ext>
            </a:extLst>
          </p:cNvPr>
          <p:cNvSpPr>
            <a:spLocks noGrp="1"/>
          </p:cNvSpPr>
          <p:nvPr>
            <p:ph type="title"/>
          </p:nvPr>
        </p:nvSpPr>
        <p:spPr/>
        <p:txBody>
          <a:bodyPr/>
          <a:lstStyle/>
          <a:p>
            <a:r>
              <a:rPr lang="en-US"/>
              <a:t>Benchmarking with other UK organisations</a:t>
            </a:r>
            <a:endParaRPr lang="en-GB"/>
          </a:p>
        </p:txBody>
      </p:sp>
    </p:spTree>
    <p:extLst>
      <p:ext uri="{BB962C8B-B14F-4D97-AF65-F5344CB8AC3E}">
        <p14:creationId xmlns:p14="http://schemas.microsoft.com/office/powerpoint/2010/main" val="4102305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D917-F7C0-4FC7-BB29-1DF80ECA5405}"/>
              </a:ext>
            </a:extLst>
          </p:cNvPr>
          <p:cNvSpPr>
            <a:spLocks noGrp="1"/>
          </p:cNvSpPr>
          <p:nvPr>
            <p:ph type="title"/>
          </p:nvPr>
        </p:nvSpPr>
        <p:spPr/>
        <p:txBody>
          <a:bodyPr/>
          <a:lstStyle/>
          <a:p>
            <a:r>
              <a:rPr lang="en-GB" dirty="0"/>
              <a:t>Benchmark comparisons</a:t>
            </a:r>
          </a:p>
        </p:txBody>
      </p:sp>
      <p:sp>
        <p:nvSpPr>
          <p:cNvPr id="3" name="Content Placeholder 2">
            <a:extLst>
              <a:ext uri="{FF2B5EF4-FFF2-40B4-BE49-F238E27FC236}">
                <a16:creationId xmlns:a16="http://schemas.microsoft.com/office/drawing/2014/main" id="{24CE6CE5-9444-45EB-BA71-07202DD8DEF8}"/>
              </a:ext>
            </a:extLst>
          </p:cNvPr>
          <p:cNvSpPr>
            <a:spLocks noGrp="1"/>
          </p:cNvSpPr>
          <p:nvPr>
            <p:ph idx="1"/>
          </p:nvPr>
        </p:nvSpPr>
        <p:spPr>
          <a:xfrm>
            <a:off x="478367" y="1268945"/>
            <a:ext cx="11241685" cy="1649271"/>
          </a:xfrm>
        </p:spPr>
        <p:txBody>
          <a:bodyPr lIns="0" tIns="0" rIns="0" bIns="0" anchor="t"/>
          <a:lstStyle/>
          <a:p>
            <a:pPr marL="0" indent="0">
              <a:buNone/>
            </a:pPr>
            <a:r>
              <a:rPr lang="en-US" dirty="0">
                <a:ea typeface="Roboto Light"/>
              </a:rPr>
              <a:t>The digital experience insights surveys national dataset allows us to compare our results with </a:t>
            </a:r>
            <a:r>
              <a:rPr lang="en-US" dirty="0" err="1">
                <a:ea typeface="Roboto Light"/>
              </a:rPr>
              <a:t>anonymised</a:t>
            </a:r>
            <a:r>
              <a:rPr lang="en-US" dirty="0">
                <a:ea typeface="Roboto Light"/>
              </a:rPr>
              <a:t> overall results from other UK </a:t>
            </a:r>
            <a:r>
              <a:rPr lang="en-US" dirty="0" err="1">
                <a:ea typeface="Roboto Light"/>
              </a:rPr>
              <a:t>organisations</a:t>
            </a:r>
            <a:r>
              <a:rPr lang="en-US" dirty="0">
                <a:ea typeface="Roboto Light"/>
              </a:rPr>
              <a:t> that ran the learner/student insights survey (see table below)..</a:t>
            </a:r>
          </a:p>
          <a:p>
            <a:pPr marL="0" indent="0">
              <a:buNone/>
            </a:pPr>
            <a:r>
              <a:rPr lang="en-US" dirty="0">
                <a:ea typeface="Roboto Light"/>
              </a:rPr>
              <a:t>We have compared the eight key metrics shown earlier in this presentation on slide 4.</a:t>
            </a:r>
            <a:endParaRPr lang="en-US" dirty="0">
              <a:ea typeface="Roboto Light"/>
              <a:cs typeface="Arial"/>
            </a:endParaRPr>
          </a:p>
          <a:p>
            <a:pPr marL="0" indent="0">
              <a:buNone/>
            </a:pPr>
            <a:endParaRPr lang="en-US" dirty="0">
              <a:highlight>
                <a:srgbClr val="8E1558"/>
              </a:highlight>
              <a:ea typeface="Roboto Light"/>
              <a:cs typeface="Arial"/>
            </a:endParaRPr>
          </a:p>
          <a:p>
            <a:pPr marL="120224" indent="-120224"/>
            <a:endParaRPr lang="en-GB" dirty="0">
              <a:cs typeface="Arial" panose="020B0604020202020204"/>
            </a:endParaRPr>
          </a:p>
        </p:txBody>
      </p:sp>
      <p:graphicFrame>
        <p:nvGraphicFramePr>
          <p:cNvPr id="7" name="Table 6">
            <a:extLst>
              <a:ext uri="{FF2B5EF4-FFF2-40B4-BE49-F238E27FC236}">
                <a16:creationId xmlns:a16="http://schemas.microsoft.com/office/drawing/2014/main" id="{CE90504C-21AE-4D23-82EB-C504C7E9C528}"/>
              </a:ext>
            </a:extLst>
          </p:cNvPr>
          <p:cNvGraphicFramePr>
            <a:graphicFrameLocks noGrp="1"/>
          </p:cNvGraphicFramePr>
          <p:nvPr/>
        </p:nvGraphicFramePr>
        <p:xfrm>
          <a:off x="471948" y="2564525"/>
          <a:ext cx="9817680" cy="4120054"/>
        </p:xfrm>
        <a:graphic>
          <a:graphicData uri="http://schemas.openxmlformats.org/drawingml/2006/table">
            <a:tbl>
              <a:tblPr firstRow="1" bandRow="1">
                <a:tableStyleId>{912C8C85-51F0-491E-9774-3900AFEF0FD7}</a:tableStyleId>
              </a:tblPr>
              <a:tblGrid>
                <a:gridCol w="6252123">
                  <a:extLst>
                    <a:ext uri="{9D8B030D-6E8A-4147-A177-3AD203B41FA5}">
                      <a16:colId xmlns:a16="http://schemas.microsoft.com/office/drawing/2014/main" val="1019755238"/>
                    </a:ext>
                  </a:extLst>
                </a:gridCol>
                <a:gridCol w="1561592">
                  <a:extLst>
                    <a:ext uri="{9D8B030D-6E8A-4147-A177-3AD203B41FA5}">
                      <a16:colId xmlns:a16="http://schemas.microsoft.com/office/drawing/2014/main" val="3587111748"/>
                    </a:ext>
                  </a:extLst>
                </a:gridCol>
                <a:gridCol w="2003965">
                  <a:extLst>
                    <a:ext uri="{9D8B030D-6E8A-4147-A177-3AD203B41FA5}">
                      <a16:colId xmlns:a16="http://schemas.microsoft.com/office/drawing/2014/main" val="3047347951"/>
                    </a:ext>
                  </a:extLst>
                </a:gridCol>
              </a:tblGrid>
              <a:tr h="434705">
                <a:tc>
                  <a:txBody>
                    <a:bodyPr/>
                    <a:lstStyle/>
                    <a:p>
                      <a:r>
                        <a:rPr lang="en-US" sz="1200">
                          <a:solidFill>
                            <a:schemeClr val="tx1"/>
                          </a:solidFill>
                        </a:rPr>
                        <a:t>Question</a:t>
                      </a:r>
                      <a:endParaRPr lang="en-US" sz="1200">
                        <a:solidFill>
                          <a:schemeClr val="tx1"/>
                        </a:solidFill>
                        <a:latin typeface="Roboto black"/>
                      </a:endParaRPr>
                    </a:p>
                  </a:txBody>
                  <a:tcPr marL="77139" marR="77139" marT="38569" marB="38569" anchor="ctr"/>
                </a:tc>
                <a:tc>
                  <a:txBody>
                    <a:bodyPr/>
                    <a:lstStyle/>
                    <a:p>
                      <a:pPr algn="r"/>
                      <a:r>
                        <a:rPr lang="en-US" sz="1200">
                          <a:solidFill>
                            <a:schemeClr val="tx1"/>
                          </a:solidFill>
                        </a:rPr>
                        <a:t>Our data</a:t>
                      </a:r>
                      <a:endParaRPr lang="en-US" sz="1200">
                        <a:solidFill>
                          <a:schemeClr val="tx1"/>
                        </a:solidFill>
                        <a:latin typeface="Roboto black"/>
                      </a:endParaRPr>
                    </a:p>
                  </a:txBody>
                  <a:tcPr marL="77139" marR="77139" marT="38569" marB="38569" anchor="ctr"/>
                </a:tc>
                <a:tc>
                  <a:txBody>
                    <a:bodyPr/>
                    <a:lstStyle/>
                    <a:p>
                      <a:pPr algn="r"/>
                      <a:r>
                        <a:rPr lang="en-US" sz="1200">
                          <a:solidFill>
                            <a:schemeClr val="tx1"/>
                          </a:solidFill>
                        </a:rPr>
                        <a:t>UK data</a:t>
                      </a:r>
                      <a:endParaRPr lang="en-US" sz="1200">
                        <a:solidFill>
                          <a:schemeClr val="tx1"/>
                        </a:solidFill>
                        <a:latin typeface="Roboto black"/>
                      </a:endParaRPr>
                    </a:p>
                  </a:txBody>
                  <a:tcPr marL="77139" marR="77139" marT="38569" marB="38569" anchor="ctr"/>
                </a:tc>
                <a:extLst>
                  <a:ext uri="{0D108BD9-81ED-4DB2-BD59-A6C34878D82A}">
                    <a16:rowId xmlns:a16="http://schemas.microsoft.com/office/drawing/2014/main" val="1411736526"/>
                  </a:ext>
                </a:extLst>
              </a:tr>
              <a:tr h="465253">
                <a:tc>
                  <a:txBody>
                    <a:bodyPr/>
                    <a:lstStyle/>
                    <a:p>
                      <a:r>
                        <a:rPr lang="en-GB" sz="1700" b="0" dirty="0">
                          <a:solidFill>
                            <a:schemeClr val="bg1"/>
                          </a:solidFill>
                          <a:latin typeface="+mj-lt"/>
                        </a:rPr>
                        <a:t>Supported to use own devices </a:t>
                      </a:r>
                      <a:r>
                        <a:rPr lang="en-US" sz="1700" b="1" dirty="0">
                          <a:solidFill>
                            <a:schemeClr val="bg1"/>
                          </a:solidFill>
                          <a:latin typeface="+mj-lt"/>
                        </a:rPr>
                        <a:t>(</a:t>
                      </a:r>
                      <a:r>
                        <a:rPr lang="en-GB" sz="1700" b="1" dirty="0">
                          <a:solidFill>
                            <a:schemeClr val="bg1"/>
                          </a:solidFill>
                          <a:latin typeface="+mj-lt"/>
                        </a:rPr>
                        <a:t>Q12a HE</a:t>
                      </a:r>
                      <a:r>
                        <a:rPr lang="en-US" sz="1700" b="1" dirty="0">
                          <a:solidFill>
                            <a:schemeClr val="bg1"/>
                          </a:solidFill>
                          <a:latin typeface="+mj-lt"/>
                        </a:rPr>
                        <a:t>)</a:t>
                      </a:r>
                    </a:p>
                  </a:txBody>
                  <a:tcPr marL="77139" marR="77139" marT="38569" marB="38569" anchor="ctr"/>
                </a:tc>
                <a:tc>
                  <a:txBody>
                    <a:bodyPr/>
                    <a:lstStyle/>
                    <a:p>
                      <a:pPr algn="r"/>
                      <a:r>
                        <a:rPr lang="en-US" sz="1700">
                          <a:solidFill>
                            <a:schemeClr val="bg1"/>
                          </a:solidFill>
                        </a:rPr>
                        <a:t>62.56%</a:t>
                      </a:r>
                      <a:endParaRPr lang="en-US" sz="1700">
                        <a:solidFill>
                          <a:schemeClr val="bg1"/>
                        </a:solidFill>
                        <a:latin typeface="Roboto black"/>
                      </a:endParaRPr>
                    </a:p>
                  </a:txBody>
                  <a:tcPr marL="77139" marR="77139" marT="38569" marB="38569" anchor="ctr"/>
                </a:tc>
                <a:tc>
                  <a:txBody>
                    <a:bodyPr/>
                    <a:lstStyle/>
                    <a:p>
                      <a:pPr algn="r"/>
                      <a:r>
                        <a:rPr lang="en-US" sz="1700">
                          <a:solidFill>
                            <a:schemeClr val="bg1"/>
                          </a:solidFill>
                        </a:rPr>
                        <a:t>57.62%</a:t>
                      </a:r>
                      <a:endParaRPr lang="en-US" sz="1700">
                        <a:solidFill>
                          <a:schemeClr val="bg1"/>
                        </a:solidFill>
                        <a:latin typeface="Roboto black"/>
                      </a:endParaRPr>
                    </a:p>
                  </a:txBody>
                  <a:tcPr marL="77139" marR="77139" marT="38569" marB="38569" anchor="ctr"/>
                </a:tc>
                <a:extLst>
                  <a:ext uri="{0D108BD9-81ED-4DB2-BD59-A6C34878D82A}">
                    <a16:rowId xmlns:a16="http://schemas.microsoft.com/office/drawing/2014/main" val="727645565"/>
                  </a:ext>
                </a:extLst>
              </a:tr>
              <a:tr h="454655">
                <a:tc>
                  <a:txBody>
                    <a:bodyPr/>
                    <a:lstStyle/>
                    <a:p>
                      <a:r>
                        <a:rPr lang="en-GB" sz="1700" b="0" dirty="0">
                          <a:solidFill>
                            <a:schemeClr val="bg1"/>
                          </a:solidFill>
                          <a:latin typeface="+mj-lt"/>
                        </a:rPr>
                        <a:t>Support access to online platforms/services off site </a:t>
                      </a:r>
                      <a:r>
                        <a:rPr lang="en-GB" sz="1700" b="1" dirty="0">
                          <a:solidFill>
                            <a:schemeClr val="bg1"/>
                          </a:solidFill>
                          <a:latin typeface="+mj-lt"/>
                        </a:rPr>
                        <a:t>(HE)</a:t>
                      </a:r>
                    </a:p>
                  </a:txBody>
                  <a:tcPr marL="77139" marR="77139" marT="38569" marB="38569"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a:solidFill>
                            <a:schemeClr val="bg1"/>
                          </a:solidFill>
                        </a:rPr>
                        <a:t>74.40%</a:t>
                      </a:r>
                      <a:endParaRPr lang="en-US" sz="1700">
                        <a:solidFill>
                          <a:schemeClr val="bg1"/>
                        </a:solidFill>
                        <a:latin typeface="Roboto black"/>
                      </a:endParaRPr>
                    </a:p>
                  </a:txBody>
                  <a:tcPr marL="77139" marR="77139" marT="38569" marB="38569"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a:solidFill>
                            <a:schemeClr val="bg1"/>
                          </a:solidFill>
                        </a:rPr>
                        <a:t>69.26%</a:t>
                      </a:r>
                      <a:endParaRPr lang="en-US" sz="1700">
                        <a:solidFill>
                          <a:schemeClr val="bg1"/>
                        </a:solidFill>
                        <a:latin typeface="Roboto black"/>
                      </a:endParaRPr>
                    </a:p>
                  </a:txBody>
                  <a:tcPr marL="77139" marR="77139" marT="38569" marB="38569" anchor="ctr"/>
                </a:tc>
                <a:extLst>
                  <a:ext uri="{0D108BD9-81ED-4DB2-BD59-A6C34878D82A}">
                    <a16:rowId xmlns:a16="http://schemas.microsoft.com/office/drawing/2014/main" val="229634136"/>
                  </a:ext>
                </a:extLst>
              </a:tr>
              <a:tr h="434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a:solidFill>
                            <a:schemeClr val="bg1"/>
                          </a:solidFill>
                          <a:latin typeface="+mj-lt"/>
                        </a:rPr>
                        <a:t>Quality of the online learning environment </a:t>
                      </a:r>
                      <a:r>
                        <a:rPr lang="en-GB" sz="1700" b="1">
                          <a:solidFill>
                            <a:schemeClr val="bg1"/>
                          </a:solidFill>
                          <a:latin typeface="+mj-lt"/>
                        </a:rPr>
                        <a:t>(Q14 HE)</a:t>
                      </a:r>
                      <a:endParaRPr lang="en-US" sz="1700" b="1">
                        <a:solidFill>
                          <a:schemeClr val="bg1"/>
                        </a:solidFill>
                        <a:latin typeface="+mj-lt"/>
                      </a:endParaRPr>
                    </a:p>
                  </a:txBody>
                  <a:tcPr marL="77139" marR="77139" marT="38569" marB="38569"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0">
                          <a:solidFill>
                            <a:schemeClr val="bg1"/>
                          </a:solidFill>
                        </a:rPr>
                        <a:t>82.56</a:t>
                      </a:r>
                      <a:r>
                        <a:rPr lang="en-US" sz="1700">
                          <a:solidFill>
                            <a:schemeClr val="bg1"/>
                          </a:solidFill>
                        </a:rPr>
                        <a:t>%</a:t>
                      </a:r>
                      <a:endParaRPr lang="en-US" sz="1700">
                        <a:solidFill>
                          <a:schemeClr val="bg1"/>
                        </a:solidFill>
                        <a:latin typeface="Roboto black"/>
                      </a:endParaRPr>
                    </a:p>
                  </a:txBody>
                  <a:tcPr marL="77139" marR="77139" marT="38569" marB="38569"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a:solidFill>
                            <a:schemeClr val="bg1"/>
                          </a:solidFill>
                        </a:rPr>
                        <a:t>76.93%</a:t>
                      </a:r>
                      <a:endParaRPr lang="en-US" sz="1700">
                        <a:solidFill>
                          <a:schemeClr val="bg1"/>
                        </a:solidFill>
                        <a:latin typeface="Roboto black"/>
                      </a:endParaRPr>
                    </a:p>
                  </a:txBody>
                  <a:tcPr marL="77139" marR="77139" marT="38569" marB="38569" anchor="ctr"/>
                </a:tc>
                <a:extLst>
                  <a:ext uri="{0D108BD9-81ED-4DB2-BD59-A6C34878D82A}">
                    <a16:rowId xmlns:a16="http://schemas.microsoft.com/office/drawing/2014/main" val="3122614340"/>
                  </a:ext>
                </a:extLst>
              </a:tr>
              <a:tr h="434705">
                <a:tc>
                  <a:txBody>
                    <a:bodyPr/>
                    <a:lstStyle/>
                    <a:p>
                      <a:r>
                        <a:rPr lang="en-GB" sz="1700" b="0" dirty="0">
                          <a:solidFill>
                            <a:schemeClr val="bg1"/>
                          </a:solidFill>
                          <a:latin typeface="+mj-lt"/>
                        </a:rPr>
                        <a:t>Engaging and motivating online learning materials </a:t>
                      </a:r>
                      <a:r>
                        <a:rPr lang="en-GB" sz="1700" b="1" dirty="0">
                          <a:solidFill>
                            <a:schemeClr val="bg1"/>
                          </a:solidFill>
                          <a:latin typeface="+mj-lt"/>
                        </a:rPr>
                        <a:t>(Q21a HE)</a:t>
                      </a:r>
                      <a:endParaRPr lang="en-US" sz="1700" b="1" dirty="0">
                        <a:solidFill>
                          <a:schemeClr val="bg1"/>
                        </a:solidFill>
                        <a:latin typeface="+mj-lt"/>
                      </a:endParaRPr>
                    </a:p>
                  </a:txBody>
                  <a:tcPr marL="77139" marR="77139" marT="38569" marB="38569"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b="0" dirty="0">
                          <a:solidFill>
                            <a:schemeClr val="bg1"/>
                          </a:solidFill>
                        </a:rPr>
                        <a:t>44.33%</a:t>
                      </a:r>
                      <a:endParaRPr lang="en-US" sz="1700" b="0" dirty="0">
                        <a:solidFill>
                          <a:schemeClr val="bg1"/>
                        </a:solidFill>
                        <a:latin typeface="Roboto black"/>
                      </a:endParaRPr>
                    </a:p>
                  </a:txBody>
                  <a:tcPr marL="77139" marR="77139" marT="38569" marB="38569"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a:solidFill>
                            <a:schemeClr val="bg1"/>
                          </a:solidFill>
                        </a:rPr>
                        <a:t>42.84%</a:t>
                      </a:r>
                      <a:endParaRPr lang="en-US" sz="1700">
                        <a:solidFill>
                          <a:schemeClr val="bg1"/>
                        </a:solidFill>
                        <a:latin typeface="Roboto black"/>
                      </a:endParaRPr>
                    </a:p>
                  </a:txBody>
                  <a:tcPr marL="77139" marR="77139" marT="38569" marB="38569" anchor="ctr"/>
                </a:tc>
                <a:extLst>
                  <a:ext uri="{0D108BD9-81ED-4DB2-BD59-A6C34878D82A}">
                    <a16:rowId xmlns:a16="http://schemas.microsoft.com/office/drawing/2014/main" val="1973922017"/>
                  </a:ext>
                </a:extLst>
              </a:tr>
              <a:tr h="434705">
                <a:tc>
                  <a:txBody>
                    <a:bodyPr/>
                    <a:lstStyle/>
                    <a:p>
                      <a:r>
                        <a:rPr lang="en-GB" sz="1700" b="0">
                          <a:solidFill>
                            <a:schemeClr val="bg1"/>
                          </a:solidFill>
                          <a:latin typeface="+mj-lt"/>
                        </a:rPr>
                        <a:t>Online learning is convenient </a:t>
                      </a:r>
                      <a:r>
                        <a:rPr lang="en-GB" sz="1700" b="1">
                          <a:solidFill>
                            <a:schemeClr val="bg1"/>
                          </a:solidFill>
                          <a:latin typeface="+mj-lt"/>
                        </a:rPr>
                        <a:t>(Q22a HE)</a:t>
                      </a:r>
                      <a:endParaRPr lang="en-US" sz="1700" b="1">
                        <a:solidFill>
                          <a:schemeClr val="bg1"/>
                        </a:solidFill>
                        <a:latin typeface="+mj-lt"/>
                      </a:endParaRPr>
                    </a:p>
                  </a:txBody>
                  <a:tcPr marL="77139" marR="77139" marT="38569" marB="38569" anchor="ctr"/>
                </a:tc>
                <a:tc>
                  <a:txBody>
                    <a:bodyPr/>
                    <a:lstStyle/>
                    <a:p>
                      <a:pPr algn="r"/>
                      <a:r>
                        <a:rPr lang="en-US" sz="1700" b="0" i="0" dirty="0">
                          <a:solidFill>
                            <a:schemeClr val="bg1"/>
                          </a:solidFill>
                        </a:rPr>
                        <a:t>72.36%</a:t>
                      </a:r>
                      <a:endParaRPr lang="en-US" sz="1700" b="0" i="0" dirty="0">
                        <a:solidFill>
                          <a:schemeClr val="bg1"/>
                        </a:solidFill>
                        <a:latin typeface="Roboto black"/>
                      </a:endParaRPr>
                    </a:p>
                  </a:txBody>
                  <a:tcPr marL="77139" marR="77139" marT="38569" marB="38569" anchor="ctr"/>
                </a:tc>
                <a:tc>
                  <a:txBody>
                    <a:bodyPr/>
                    <a:lstStyle/>
                    <a:p>
                      <a:pPr algn="r"/>
                      <a:r>
                        <a:rPr lang="en-US" sz="1700" dirty="0">
                          <a:solidFill>
                            <a:schemeClr val="bg1"/>
                          </a:solidFill>
                        </a:rPr>
                        <a:t>68.03%</a:t>
                      </a:r>
                      <a:endParaRPr lang="en-US" sz="1700" dirty="0">
                        <a:solidFill>
                          <a:schemeClr val="bg1"/>
                        </a:solidFill>
                        <a:latin typeface="Roboto black"/>
                      </a:endParaRPr>
                    </a:p>
                  </a:txBody>
                  <a:tcPr marL="77139" marR="77139" marT="38569" marB="38569" anchor="ctr"/>
                </a:tc>
                <a:extLst>
                  <a:ext uri="{0D108BD9-81ED-4DB2-BD59-A6C34878D82A}">
                    <a16:rowId xmlns:a16="http://schemas.microsoft.com/office/drawing/2014/main" val="1513054441"/>
                  </a:ext>
                </a:extLst>
              </a:tr>
              <a:tr h="4639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a:solidFill>
                            <a:schemeClr val="bg1"/>
                          </a:solidFill>
                          <a:latin typeface="+mj-lt"/>
                        </a:rPr>
                        <a:t>Quality of online learning on course </a:t>
                      </a:r>
                      <a:r>
                        <a:rPr lang="en-GB" sz="1700" b="1">
                          <a:solidFill>
                            <a:schemeClr val="bg1"/>
                          </a:solidFill>
                          <a:latin typeface="+mj-lt"/>
                        </a:rPr>
                        <a:t>(Q25 HE)</a:t>
                      </a:r>
                      <a:endParaRPr lang="en-US" sz="1700" b="1">
                        <a:solidFill>
                          <a:schemeClr val="bg1"/>
                        </a:solidFill>
                        <a:latin typeface="+mj-lt"/>
                      </a:endParaRPr>
                    </a:p>
                  </a:txBody>
                  <a:tcPr marL="77139" marR="77139" marT="38569" marB="38569" anchor="ctr"/>
                </a:tc>
                <a:tc>
                  <a:txBody>
                    <a:bodyPr/>
                    <a:lstStyle/>
                    <a:p>
                      <a:pPr algn="r"/>
                      <a:r>
                        <a:rPr lang="en-US" sz="1700">
                          <a:solidFill>
                            <a:schemeClr val="bg1"/>
                          </a:solidFill>
                        </a:rPr>
                        <a:t>80.39%</a:t>
                      </a:r>
                      <a:endParaRPr lang="en-US" sz="1700">
                        <a:solidFill>
                          <a:schemeClr val="bg1"/>
                        </a:solidFill>
                        <a:latin typeface="Roboto black"/>
                      </a:endParaRPr>
                    </a:p>
                  </a:txBody>
                  <a:tcPr marL="77139" marR="77139" marT="38569" marB="38569" anchor="ctr"/>
                </a:tc>
                <a:tc>
                  <a:txBody>
                    <a:bodyPr/>
                    <a:lstStyle/>
                    <a:p>
                      <a:pPr algn="r"/>
                      <a:r>
                        <a:rPr lang="en-US" sz="1700" dirty="0">
                          <a:solidFill>
                            <a:schemeClr val="bg1"/>
                          </a:solidFill>
                        </a:rPr>
                        <a:t>74.32%</a:t>
                      </a:r>
                      <a:endParaRPr lang="en-US" sz="1700" dirty="0">
                        <a:solidFill>
                          <a:schemeClr val="bg1"/>
                        </a:solidFill>
                        <a:latin typeface="Roboto black"/>
                      </a:endParaRPr>
                    </a:p>
                  </a:txBody>
                  <a:tcPr marL="77139" marR="77139" marT="38569" marB="38569" anchor="ctr"/>
                </a:tc>
                <a:extLst>
                  <a:ext uri="{0D108BD9-81ED-4DB2-BD59-A6C34878D82A}">
                    <a16:rowId xmlns:a16="http://schemas.microsoft.com/office/drawing/2014/main" val="463279989"/>
                  </a:ext>
                </a:extLst>
              </a:tr>
              <a:tr h="4484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dirty="0">
                          <a:solidFill>
                            <a:schemeClr val="bg1"/>
                          </a:solidFill>
                          <a:latin typeface="+mj-lt"/>
                        </a:rPr>
                        <a:t>Provided reward/recognition for digital skills </a:t>
                      </a:r>
                      <a:r>
                        <a:rPr lang="en-GB" sz="1700" b="1" dirty="0">
                          <a:solidFill>
                            <a:schemeClr val="bg1"/>
                          </a:solidFill>
                          <a:latin typeface="+mj-lt"/>
                        </a:rPr>
                        <a:t>(Q27d HE)</a:t>
                      </a:r>
                      <a:endParaRPr lang="en-US" sz="1700" b="1" dirty="0">
                        <a:solidFill>
                          <a:schemeClr val="bg1"/>
                        </a:solidFill>
                        <a:latin typeface="+mj-lt"/>
                      </a:endParaRPr>
                    </a:p>
                  </a:txBody>
                  <a:tcPr marL="77139" marR="77139" marT="38569" marB="38569" anchor="ctr"/>
                </a:tc>
                <a:tc>
                  <a:txBody>
                    <a:bodyPr/>
                    <a:lstStyle/>
                    <a:p>
                      <a:pPr algn="r"/>
                      <a:r>
                        <a:rPr lang="en-US" sz="1700" dirty="0">
                          <a:solidFill>
                            <a:schemeClr val="bg1"/>
                          </a:solidFill>
                        </a:rPr>
                        <a:t>21.79%</a:t>
                      </a:r>
                      <a:endParaRPr lang="en-US" sz="1700" dirty="0">
                        <a:solidFill>
                          <a:schemeClr val="bg1"/>
                        </a:solidFill>
                        <a:latin typeface="Roboto black"/>
                      </a:endParaRPr>
                    </a:p>
                  </a:txBody>
                  <a:tcPr marL="77139" marR="77139" marT="38569" marB="38569" anchor="ctr"/>
                </a:tc>
                <a:tc>
                  <a:txBody>
                    <a:bodyPr/>
                    <a:lstStyle/>
                    <a:p>
                      <a:pPr algn="r"/>
                      <a:r>
                        <a:rPr lang="en-US" sz="1700" dirty="0">
                          <a:solidFill>
                            <a:schemeClr val="bg1"/>
                          </a:solidFill>
                        </a:rPr>
                        <a:t>24.04%</a:t>
                      </a:r>
                      <a:endParaRPr lang="en-US" sz="1700" dirty="0">
                        <a:solidFill>
                          <a:schemeClr val="bg1"/>
                        </a:solidFill>
                        <a:latin typeface="Roboto black"/>
                      </a:endParaRPr>
                    </a:p>
                  </a:txBody>
                  <a:tcPr marL="77139" marR="77139" marT="38569" marB="38569" anchor="ctr"/>
                </a:tc>
                <a:extLst>
                  <a:ext uri="{0D108BD9-81ED-4DB2-BD59-A6C34878D82A}">
                    <a16:rowId xmlns:a16="http://schemas.microsoft.com/office/drawing/2014/main" val="1866107132"/>
                  </a:ext>
                </a:extLst>
              </a:tr>
              <a:tr h="548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700" b="0">
                          <a:solidFill>
                            <a:schemeClr val="bg1"/>
                          </a:solidFill>
                          <a:latin typeface="+mj-lt"/>
                        </a:rPr>
                        <a:t>Supported to learn effectively online (</a:t>
                      </a:r>
                      <a:r>
                        <a:rPr lang="en-GB" sz="1700" b="1">
                          <a:solidFill>
                            <a:schemeClr val="bg1"/>
                          </a:solidFill>
                          <a:latin typeface="+mj-lt"/>
                        </a:rPr>
                        <a:t>Q30 HE)</a:t>
                      </a:r>
                    </a:p>
                  </a:txBody>
                  <a:tcPr marL="77139" marR="77139" marT="38569" marB="38569"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71.86%</a:t>
                      </a:r>
                      <a:endParaRPr lang="en-US" sz="1700" dirty="0">
                        <a:solidFill>
                          <a:schemeClr val="bg1"/>
                        </a:solidFill>
                        <a:latin typeface="Roboto black"/>
                      </a:endParaRPr>
                    </a:p>
                  </a:txBody>
                  <a:tcPr marL="77139" marR="77139" marT="38569" marB="38569"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700" dirty="0">
                          <a:solidFill>
                            <a:schemeClr val="bg1"/>
                          </a:solidFill>
                        </a:rPr>
                        <a:t>66.08%</a:t>
                      </a:r>
                      <a:endParaRPr lang="en-US" sz="1700" dirty="0">
                        <a:solidFill>
                          <a:schemeClr val="bg1"/>
                        </a:solidFill>
                        <a:latin typeface="Roboto black"/>
                      </a:endParaRPr>
                    </a:p>
                  </a:txBody>
                  <a:tcPr marL="77139" marR="77139" marT="38569" marB="38569" anchor="ctr"/>
                </a:tc>
                <a:extLst>
                  <a:ext uri="{0D108BD9-81ED-4DB2-BD59-A6C34878D82A}">
                    <a16:rowId xmlns:a16="http://schemas.microsoft.com/office/drawing/2014/main" val="1758766194"/>
                  </a:ext>
                </a:extLst>
              </a:tr>
            </a:tbl>
          </a:graphicData>
        </a:graphic>
      </p:graphicFrame>
    </p:spTree>
    <p:extLst>
      <p:ext uri="{BB962C8B-B14F-4D97-AF65-F5344CB8AC3E}">
        <p14:creationId xmlns:p14="http://schemas.microsoft.com/office/powerpoint/2010/main" val="4300912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544DADBA-7B20-43B9-A7D2-09D0D3D88105}"/>
    </a:ext>
  </a:extLst>
</a:theme>
</file>

<file path=ppt/theme/theme3.xml><?xml version="1.0" encoding="utf-8"?>
<a:theme xmlns:a="http://schemas.openxmlformats.org/drawingml/2006/main" name="NAVY">
  <a:themeElements>
    <a:clrScheme name="Custom 6">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FFFFFF"/>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D24B467F-D050-40E6-8AC2-C443AF5EFC78}"/>
    </a:ext>
  </a:extLst>
</a:theme>
</file>

<file path=ppt/theme/theme4.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63C908BA-6967-4CAA-A75F-B097D56CBD19}"/>
    </a:ext>
  </a:extLst>
</a:theme>
</file>

<file path=ppt/theme/theme5.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8F0077AF-7F64-4295-9038-109644601E95}"/>
    </a:ext>
  </a:extLst>
</a:theme>
</file>

<file path=ppt/theme/theme6.xml><?xml version="1.0" encoding="utf-8"?>
<a:theme xmlns:a="http://schemas.openxmlformats.org/drawingml/2006/main" name="JADE">
  <a:themeElements>
    <a:clrScheme name="Custom 7">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FFFFFF"/>
      </a:hlink>
      <a:folHlink>
        <a:srgbClr val="F8A8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7275DFE6-ABC0-411C-9AAA-B2285766D0C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8EEEBC3765B348B63F14778FE0DA90" ma:contentTypeVersion="27" ma:contentTypeDescription="Create a new document." ma:contentTypeScope="" ma:versionID="8dc3a86f3c6e2a4853bbb7cb8c58e991">
  <xsd:schema xmlns:xsd="http://www.w3.org/2001/XMLSchema" xmlns:xs="http://www.w3.org/2001/XMLSchema" xmlns:p="http://schemas.microsoft.com/office/2006/metadata/properties" xmlns:ns2="74198fb0-a2bb-4fad-a422-ea975358262b" xmlns:ns3="47848b28-c835-4bfd-8f54-2996db37bbdb" xmlns:ns4="http://schemas.microsoft.com/sharepoint/v4" targetNamespace="http://schemas.microsoft.com/office/2006/metadata/properties" ma:root="true" ma:fieldsID="48575d26571781c3ea24e907cab176ee" ns2:_="" ns3:_="" ns4:_="">
    <xsd:import namespace="74198fb0-a2bb-4fad-a422-ea975358262b"/>
    <xsd:import namespace="47848b28-c835-4bfd-8f54-2996db37bbdb"/>
    <xsd:import namespace="http://schemas.microsoft.com/sharepoint/v4"/>
    <xsd:element name="properties">
      <xsd:complexType>
        <xsd:sequence>
          <xsd:element name="documentManagement">
            <xsd:complexType>
              <xsd:all>
                <xsd:element ref="ns2:Date_x0020_Modified" minOccurs="0"/>
                <xsd:element ref="ns2:Notes0" minOccurs="0"/>
                <xsd:element ref="ns3:SharedWithUsers" minOccurs="0"/>
                <xsd:element ref="ns3:SharedWithDetails" minOccurs="0"/>
                <xsd:element ref="ns3:LastSharedByUser" minOccurs="0"/>
                <xsd:element ref="ns3:LastSharedByTime" minOccurs="0"/>
                <xsd:element ref="ns2:MediaServiceMetadata" minOccurs="0"/>
                <xsd:element ref="ns2:MediaServiceFastMetadata" minOccurs="0"/>
                <xsd:element ref="ns2:MediaServiceDateTaken" minOccurs="0"/>
                <xsd:element ref="ns2:MediaServiceAutoTags" minOccurs="0"/>
                <xsd:element ref="ns2:MediaServiceOCR" minOccurs="0"/>
                <xsd:element ref="ns4:IconOverlay"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98fb0-a2bb-4fad-a422-ea975358262b" elementFormDefault="qualified">
    <xsd:import namespace="http://schemas.microsoft.com/office/2006/documentManagement/types"/>
    <xsd:import namespace="http://schemas.microsoft.com/office/infopath/2007/PartnerControls"/>
    <xsd:element name="Date_x0020_Modified" ma:index="4" nillable="true" ma:displayName="Date Modified" ma:format="DateOnly" ma:internalName="Date_x0020_Modified" ma:readOnly="false">
      <xsd:simpleType>
        <xsd:restriction base="dms:DateTime"/>
      </xsd:simpleType>
    </xsd:element>
    <xsd:element name="Notes0" ma:index="5" nillable="true" ma:displayName="Notes" ma:internalName="Notes0" ma:readOnly="false">
      <xsd:simpleType>
        <xsd:restriction base="dms:Note">
          <xsd:maxLength value="255"/>
        </xsd:restriction>
      </xsd:simpleType>
    </xsd:element>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83b49100-37e5-41b7-88bb-b13640ebe8c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7848b28-c835-4bfd-8f54-2996db37bbdb"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element name="LastSharedByTime" ma:index="13" nillable="true" ma:displayName="Last Shared By Time" ma:description="" ma:internalName="LastSharedByTime" ma:readOnly="true">
      <xsd:simpleType>
        <xsd:restriction base="dms:DateTime"/>
      </xsd:simpleType>
    </xsd:element>
    <xsd:element name="TaxCatchAll" ma:index="26" nillable="true" ma:displayName="Taxonomy Catch All Column" ma:hidden="true" ma:list="{437ff783-5962-4064-bca5-52768144ccea}" ma:internalName="TaxCatchAll" ma:showField="CatchAllData" ma:web="47848b28-c835-4bfd-8f54-2996db37bbd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0 xmlns="74198fb0-a2bb-4fad-a422-ea975358262b" xsi:nil="true"/>
    <TaxCatchAll xmlns="47848b28-c835-4bfd-8f54-2996db37bbdb" xsi:nil="true"/>
    <IconOverlay xmlns="http://schemas.microsoft.com/sharepoint/v4" xsi:nil="true"/>
    <lcf76f155ced4ddcb4097134ff3c332f xmlns="74198fb0-a2bb-4fad-a422-ea975358262b">
      <Terms xmlns="http://schemas.microsoft.com/office/infopath/2007/PartnerControls"/>
    </lcf76f155ced4ddcb4097134ff3c332f>
    <Date_x0020_Modified xmlns="74198fb0-a2bb-4fad-a422-ea975358262b" xsi:nil="true"/>
  </documentManagement>
</p:properties>
</file>

<file path=customXml/itemProps1.xml><?xml version="1.0" encoding="utf-8"?>
<ds:datastoreItem xmlns:ds="http://schemas.openxmlformats.org/officeDocument/2006/customXml" ds:itemID="{2EE6867F-DA02-418C-A009-F4366F76CE85}">
  <ds:schemaRefs>
    <ds:schemaRef ds:uri="47848b28-c835-4bfd-8f54-2996db37bbdb"/>
    <ds:schemaRef ds:uri="74198fb0-a2bb-4fad-a422-ea97535826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1FAFDA-6CAF-46CC-938C-A7CDF9BAC536}">
  <ds:schemaRefs>
    <ds:schemaRef ds:uri="http://schemas.microsoft.com/sharepoint/v3/contenttype/forms"/>
  </ds:schemaRefs>
</ds:datastoreItem>
</file>

<file path=customXml/itemProps3.xml><?xml version="1.0" encoding="utf-8"?>
<ds:datastoreItem xmlns:ds="http://schemas.openxmlformats.org/officeDocument/2006/customXml" ds:itemID="{53A7390A-CBF9-46DC-8474-CCAB0ABEC9C7}">
  <ds:schemaRefs>
    <ds:schemaRef ds:uri="http://schemas.microsoft.com/office/infopath/2007/PartnerControls"/>
    <ds:schemaRef ds:uri="http://schemas.microsoft.com/office/2006/metadata/properties"/>
    <ds:schemaRef ds:uri="http://schemas.microsoft.com/office/2006/documentManagement/types"/>
    <ds:schemaRef ds:uri="47848b28-c835-4bfd-8f54-2996db37bbdb"/>
    <ds:schemaRef ds:uri="http://www.w3.org/XML/1998/namespace"/>
    <ds:schemaRef ds:uri="http://schemas.openxmlformats.org/package/2006/metadata/core-properties"/>
    <ds:schemaRef ds:uri="http://purl.org/dc/dcmitype/"/>
    <ds:schemaRef ds:uri="http://purl.org/dc/elements/1.1/"/>
    <ds:schemaRef ds:uri="http://purl.org/dc/terms/"/>
    <ds:schemaRef ds:uri="http://schemas.microsoft.com/sharepoint/v4"/>
    <ds:schemaRef ds:uri="74198fb0-a2bb-4fad-a422-ea975358262b"/>
  </ds:schemaRefs>
</ds:datastoreItem>
</file>

<file path=docProps/app.xml><?xml version="1.0" encoding="utf-8"?>
<Properties xmlns="http://schemas.openxmlformats.org/officeDocument/2006/extended-properties" xmlns:vt="http://schemas.openxmlformats.org/officeDocument/2006/docPropsVTypes">
  <Template>office theme</Template>
  <TotalTime>98</TotalTime>
  <Words>2561</Words>
  <Application>Microsoft Office PowerPoint</Application>
  <PresentationFormat>Widescreen</PresentationFormat>
  <Paragraphs>251</Paragraphs>
  <Slides>32</Slides>
  <Notes>17</Notes>
  <HiddenSlides>2</HiddenSlides>
  <MMClips>0</MMClips>
  <ScaleCrop>false</ScaleCrop>
  <HeadingPairs>
    <vt:vector size="4" baseType="variant">
      <vt:variant>
        <vt:lpstr>Theme</vt:lpstr>
      </vt:variant>
      <vt:variant>
        <vt:i4>6</vt:i4>
      </vt:variant>
      <vt:variant>
        <vt:lpstr>Slide Titles</vt:lpstr>
      </vt:variant>
      <vt:variant>
        <vt:i4>32</vt:i4>
      </vt:variant>
    </vt:vector>
  </HeadingPairs>
  <TitlesOfParts>
    <vt:vector size="38" baseType="lpstr">
      <vt:lpstr>Office Theme</vt:lpstr>
      <vt:lpstr>COVERS</vt:lpstr>
      <vt:lpstr>NAVY</vt:lpstr>
      <vt:lpstr>PURPLE</vt:lpstr>
      <vt:lpstr>GRAPE</vt:lpstr>
      <vt:lpstr>JADE</vt:lpstr>
      <vt:lpstr>PowerPoint Presentation</vt:lpstr>
      <vt:lpstr>Session structure</vt:lpstr>
      <vt:lpstr>Discussion: Challenges</vt:lpstr>
      <vt:lpstr>Discussion: Advantages</vt:lpstr>
      <vt:lpstr>Digital experience insights survey: findings from learner/student survey conducted 2021-2022 at Aberystwyth University​  Prepared by Kate Wright, Lauren Harvey, and Joseph Wiggins</vt:lpstr>
      <vt:lpstr>What is the learner/student digital experience insights survey?</vt:lpstr>
      <vt:lpstr>Summary of key metrics </vt:lpstr>
      <vt:lpstr>Benchmarking with other UK organisations</vt:lpstr>
      <vt:lpstr>Benchmark comparisons</vt:lpstr>
      <vt:lpstr>Findings by theme</vt:lpstr>
      <vt:lpstr>Theme one (T1)</vt:lpstr>
      <vt:lpstr>T1: Devices used regularly for learning</vt:lpstr>
      <vt:lpstr>Theme two (T2)</vt:lpstr>
      <vt:lpstr>T2: Digital platforms and services at your organisation</vt:lpstr>
      <vt:lpstr>T2: Digital platforms and services at your organisation</vt:lpstr>
      <vt:lpstr>T2: Digital tool or app really useful for learning</vt:lpstr>
      <vt:lpstr>T2: Overall quality of the online learning environment</vt:lpstr>
      <vt:lpstr>T2: Prefer us to invest in</vt:lpstr>
      <vt:lpstr>Theme three (T3)</vt:lpstr>
      <vt:lpstr>T3: Difficulties when learning online</vt:lpstr>
      <vt:lpstr>T3: Learning activities they have carried out</vt:lpstr>
      <vt:lpstr>T3: Online learning materials</vt:lpstr>
      <vt:lpstr>T3: Learning online</vt:lpstr>
      <vt:lpstr>T3: Positive aspects of online learning </vt:lpstr>
      <vt:lpstr>T3: Negative aspects of online learning</vt:lpstr>
      <vt:lpstr>T3: Overall quality of online learning on their course</vt:lpstr>
      <vt:lpstr>Resources</vt:lpstr>
      <vt:lpstr>Break</vt:lpstr>
      <vt:lpstr>Discussion: Digital Insights Data</vt:lpstr>
      <vt:lpstr>Discussion: Developing plans</vt:lpstr>
      <vt:lpstr>Discussion: Changes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James Woolley [jbw] (Staff)</cp:lastModifiedBy>
  <cp:revision>199</cp:revision>
  <dcterms:created xsi:type="dcterms:W3CDTF">2022-09-28T13:32:25Z</dcterms:created>
  <dcterms:modified xsi:type="dcterms:W3CDTF">2022-10-18T07:13:53Z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dfecbd-fc97-4e8a-a9cd-19ed496c406e_Enabled">
    <vt:lpwstr>true</vt:lpwstr>
  </property>
  <property fmtid="{D5CDD505-2E9C-101B-9397-08002B2CF9AE}" pid="3" name="MSIP_Label_f2dfecbd-fc97-4e8a-a9cd-19ed496c406e_SetDate">
    <vt:lpwstr>2022-09-28T13:32:33Z</vt:lpwstr>
  </property>
  <property fmtid="{D5CDD505-2E9C-101B-9397-08002B2CF9AE}" pid="4" name="MSIP_Label_f2dfecbd-fc97-4e8a-a9cd-19ed496c406e_Method">
    <vt:lpwstr>Standard</vt:lpwstr>
  </property>
  <property fmtid="{D5CDD505-2E9C-101B-9397-08002B2CF9AE}" pid="5" name="MSIP_Label_f2dfecbd-fc97-4e8a-a9cd-19ed496c406e_Name">
    <vt:lpwstr>defa4170-0d19-0005-0004-bc88714345d2</vt:lpwstr>
  </property>
  <property fmtid="{D5CDD505-2E9C-101B-9397-08002B2CF9AE}" pid="6" name="MSIP_Label_f2dfecbd-fc97-4e8a-a9cd-19ed496c406e_SiteId">
    <vt:lpwstr>d47b090e-3f5a-4ca0-84d0-9f89d269f175</vt:lpwstr>
  </property>
  <property fmtid="{D5CDD505-2E9C-101B-9397-08002B2CF9AE}" pid="7" name="MSIP_Label_f2dfecbd-fc97-4e8a-a9cd-19ed496c406e_ActionId">
    <vt:lpwstr>a34ecea4-eb02-46e7-8aad-277865a0e6ec</vt:lpwstr>
  </property>
  <property fmtid="{D5CDD505-2E9C-101B-9397-08002B2CF9AE}" pid="8" name="MSIP_Label_f2dfecbd-fc97-4e8a-a9cd-19ed496c406e_ContentBits">
    <vt:lpwstr>0</vt:lpwstr>
  </property>
  <property fmtid="{D5CDD505-2E9C-101B-9397-08002B2CF9AE}" pid="9" name="ContentTypeId">
    <vt:lpwstr>0x010100048EEEBC3765B348B63F14778FE0DA90</vt:lpwstr>
  </property>
  <property fmtid="{D5CDD505-2E9C-101B-9397-08002B2CF9AE}" pid="10" name="MediaServiceImageTags">
    <vt:lpwstr/>
  </property>
</Properties>
</file>